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20" r:id="rId6"/>
    <p:sldMasterId id="2147483732" r:id="rId7"/>
    <p:sldMasterId id="2147483744" r:id="rId8"/>
    <p:sldMasterId id="2147483756" r:id="rId9"/>
    <p:sldMasterId id="2147483780" r:id="rId10"/>
    <p:sldMasterId id="2147483792" r:id="rId11"/>
    <p:sldMasterId id="2147483804" r:id="rId12"/>
    <p:sldMasterId id="2147483816" r:id="rId13"/>
  </p:sldMasterIdLst>
  <p:notesMasterIdLst>
    <p:notesMasterId r:id="rId64"/>
  </p:notesMasterIdLst>
  <p:sldIdLst>
    <p:sldId id="264" r:id="rId14"/>
    <p:sldId id="286" r:id="rId15"/>
    <p:sldId id="285" r:id="rId16"/>
    <p:sldId id="295" r:id="rId17"/>
    <p:sldId id="300" r:id="rId18"/>
    <p:sldId id="309" r:id="rId19"/>
    <p:sldId id="296" r:id="rId20"/>
    <p:sldId id="311" r:id="rId21"/>
    <p:sldId id="312" r:id="rId22"/>
    <p:sldId id="313" r:id="rId23"/>
    <p:sldId id="310" r:id="rId24"/>
    <p:sldId id="326" r:id="rId25"/>
    <p:sldId id="325" r:id="rId26"/>
    <p:sldId id="327" r:id="rId27"/>
    <p:sldId id="315" r:id="rId28"/>
    <p:sldId id="317" r:id="rId29"/>
    <p:sldId id="318" r:id="rId30"/>
    <p:sldId id="328" r:id="rId31"/>
    <p:sldId id="329" r:id="rId32"/>
    <p:sldId id="330" r:id="rId33"/>
    <p:sldId id="297" r:id="rId34"/>
    <p:sldId id="290" r:id="rId35"/>
    <p:sldId id="291" r:id="rId36"/>
    <p:sldId id="331" r:id="rId37"/>
    <p:sldId id="332" r:id="rId38"/>
    <p:sldId id="333" r:id="rId39"/>
    <p:sldId id="292" r:id="rId40"/>
    <p:sldId id="321" r:id="rId41"/>
    <p:sldId id="322" r:id="rId42"/>
    <p:sldId id="323" r:id="rId43"/>
    <p:sldId id="324" r:id="rId44"/>
    <p:sldId id="293" r:id="rId45"/>
    <p:sldId id="319" r:id="rId46"/>
    <p:sldId id="320" r:id="rId47"/>
    <p:sldId id="299" r:id="rId48"/>
    <p:sldId id="342" r:id="rId49"/>
    <p:sldId id="287" r:id="rId50"/>
    <p:sldId id="301" r:id="rId51"/>
    <p:sldId id="334" r:id="rId52"/>
    <p:sldId id="302" r:id="rId53"/>
    <p:sldId id="335" r:id="rId54"/>
    <p:sldId id="338" r:id="rId55"/>
    <p:sldId id="337" r:id="rId56"/>
    <p:sldId id="305" r:id="rId57"/>
    <p:sldId id="306" r:id="rId58"/>
    <p:sldId id="339" r:id="rId59"/>
    <p:sldId id="340" r:id="rId60"/>
    <p:sldId id="341" r:id="rId61"/>
    <p:sldId id="308" r:id="rId62"/>
    <p:sldId id="307" r:id="rId6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103F"/>
    <a:srgbClr val="13212A"/>
    <a:srgbClr val="8C8F8E"/>
    <a:srgbClr val="3E461D"/>
    <a:srgbClr val="DDD9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>
        <p:scale>
          <a:sx n="80" d="100"/>
          <a:sy n="80" d="100"/>
        </p:scale>
        <p:origin x="-1584" y="-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63" Type="http://schemas.openxmlformats.org/officeDocument/2006/relationships/slide" Target="slides/slide50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61" Type="http://schemas.openxmlformats.org/officeDocument/2006/relationships/slide" Target="slides/slide4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theme" Target="theme/theme1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6" Type="http://schemas.openxmlformats.org/officeDocument/2006/relationships/image" Target="../media/image73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3138AABF-DF87-4179-B92B-16FDB50DD8D7}" type="datetime1">
              <a:rPr lang="en-US" altLang="en-US"/>
              <a:pPr/>
              <a:t>11/19/2015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3C93264A-451A-4E03-B795-413F35DFAB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03765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2EBBE-827B-4B9C-A804-75C2AE62B7C6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574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2EBBE-827B-4B9C-A804-75C2AE62B7C6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424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FB2F4089-679B-E045-8CA0-144D7A8D9E2B}" type="slidenum">
              <a:rPr lang="en-US" sz="1200"/>
              <a:pPr/>
              <a:t>33</a:t>
            </a:fld>
            <a:endParaRPr lang="en-US" sz="12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70412" cy="3427412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2EBBE-827B-4B9C-A804-75C2AE62B7C6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42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34A44AB-B09F-49CD-9D97-8C281454579C}" type="datetime1">
              <a:rPr lang="en-US" altLang="en-US"/>
              <a:pPr/>
              <a:t>11/19/2015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BC2E7D-CF76-43CC-ADA8-A862C841EE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4549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D49515-3A05-4467-8AE9-055179C66B44}" type="datetime1">
              <a:rPr lang="en-US" altLang="en-US"/>
              <a:pPr/>
              <a:t>11/19/2015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8CAB07-0939-4B2A-A4E0-50E61733DC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816516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BC6E-9C52-47E8-B19C-801DC755356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40548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8E08-6993-47BA-9ED0-881E5ABCE9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58521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81D7-B969-49EA-8214-E372909020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30503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4256-A600-4E37-B625-5994F4868A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0792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1055-204C-4C8F-A41F-1243C0E4A5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37238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53FD-F389-4367-B2AD-D9A1F6DEF4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71014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5721-CE59-4046-B8A8-3DAC0CE637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02635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F45B-D46D-427C-A1D7-AC2358593D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65939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9ECE-84FA-4046-93CF-FE899FADC4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4705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CC1E-1941-4A28-9B28-689905ACC0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942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E406B5-FA1A-471C-85B5-0DF654F8DB3E}" type="datetime1">
              <a:rPr lang="en-US" altLang="en-US"/>
              <a:pPr/>
              <a:t>11/19/2015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2C74D3-5E4E-4962-8DE9-9F180E3736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467371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684D-8395-4F1D-A9B6-D0F8FD6E5F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3443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BC6E-9C52-47E8-B19C-801DC755356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11094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8E08-6993-47BA-9ED0-881E5ABCE9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7806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81D7-B969-49EA-8214-E372909020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74251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4256-A600-4E37-B625-5994F4868A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76675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1055-204C-4C8F-A41F-1243C0E4A5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50557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53FD-F389-4367-B2AD-D9A1F6DEF4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15447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5721-CE59-4046-B8A8-3DAC0CE637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26404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F45B-D46D-427C-A1D7-AC2358593D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31260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9ECE-84FA-4046-93CF-FE899FADC4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782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BC6E-9C52-47E8-B19C-801DC755356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73791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CC1E-1941-4A28-9B28-689905ACC0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9126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684D-8395-4F1D-A9B6-D0F8FD6E5F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0167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BC6E-9C52-47E8-B19C-801DC755356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48726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8E08-6993-47BA-9ED0-881E5ABCE9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57592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81D7-B969-49EA-8214-E372909020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49170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4256-A600-4E37-B625-5994F4868A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08258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1055-204C-4C8F-A41F-1243C0E4A5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89071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53FD-F389-4367-B2AD-D9A1F6DEF4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82659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5721-CE59-4046-B8A8-3DAC0CE637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53136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F45B-D46D-427C-A1D7-AC2358593D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975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8E08-6993-47BA-9ED0-881E5ABCE9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57688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9ECE-84FA-4046-93CF-FE899FADC4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86240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CC1E-1941-4A28-9B28-689905ACC0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81632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684D-8395-4F1D-A9B6-D0F8FD6E5F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55910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BC6E-9C52-47E8-B19C-801DC755356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16908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8E08-6993-47BA-9ED0-881E5ABCE9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11415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81D7-B969-49EA-8214-E372909020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34536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4256-A600-4E37-B625-5994F4868A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9938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1055-204C-4C8F-A41F-1243C0E4A5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25040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53FD-F389-4367-B2AD-D9A1F6DEF4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90479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5721-CE59-4046-B8A8-3DAC0CE637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890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81D7-B969-49EA-8214-E372909020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13712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F45B-D46D-427C-A1D7-AC2358593D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14121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9ECE-84FA-4046-93CF-FE899FADC4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51630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CC1E-1941-4A28-9B28-689905ACC0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41099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684D-8395-4F1D-A9B6-D0F8FD6E5F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849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4256-A600-4E37-B625-5994F4868A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3577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1055-204C-4C8F-A41F-1243C0E4A5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85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53FD-F389-4367-B2AD-D9A1F6DEF4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4662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5721-CE59-4046-B8A8-3DAC0CE637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203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F45B-D46D-427C-A1D7-AC2358593D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925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0D69C7-731B-43F4-B366-D7034FFE3B43}" type="datetime1">
              <a:rPr lang="en-US" altLang="en-US"/>
              <a:pPr/>
              <a:t>11/19/2015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D7F774-198C-47CD-A82B-221677285D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7810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9ECE-84FA-4046-93CF-FE899FADC4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516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CC1E-1941-4A28-9B28-689905ACC0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0007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684D-8395-4F1D-A9B6-D0F8FD6E5F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5964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BC6E-9C52-47E8-B19C-801DC755356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5387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8E08-6993-47BA-9ED0-881E5ABCE9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496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81D7-B969-49EA-8214-E372909020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4675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4256-A600-4E37-B625-5994F4868A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0670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1055-204C-4C8F-A41F-1243C0E4A5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714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53FD-F389-4367-B2AD-D9A1F6DEF4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0676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5721-CE59-4046-B8A8-3DAC0CE637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083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A28FF7-77F3-47A0-BDB2-1719304007BB}" type="datetime1">
              <a:rPr lang="en-US" altLang="en-US"/>
              <a:pPr/>
              <a:t>11/19/2015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17101A-AFDE-4FF0-B4B2-D33BB3708D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0733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F45B-D46D-427C-A1D7-AC2358593D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3156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9ECE-84FA-4046-93CF-FE899FADC4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1895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CC1E-1941-4A28-9B28-689905ACC0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8547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684D-8395-4F1D-A9B6-D0F8FD6E5F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6052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BC6E-9C52-47E8-B19C-801DC755356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6712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8E08-6993-47BA-9ED0-881E5ABCE9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1335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81D7-B969-49EA-8214-E372909020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1582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4256-A600-4E37-B625-5994F4868A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0303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1055-204C-4C8F-A41F-1243C0E4A5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0178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53FD-F389-4367-B2AD-D9A1F6DEF4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27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B4F65A-72B8-4C76-B2A7-79B80A914C54}" type="datetime1">
              <a:rPr lang="en-US" altLang="en-US"/>
              <a:pPr/>
              <a:t>11/19/2015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52BE1B-866C-40C4-B72F-706230E1AF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4816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5721-CE59-4046-B8A8-3DAC0CE637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570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F45B-D46D-427C-A1D7-AC2358593D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2503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9ECE-84FA-4046-93CF-FE899FADC4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2942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CC1E-1941-4A28-9B28-689905ACC0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9918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684D-8395-4F1D-A9B6-D0F8FD6E5F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8963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BC6E-9C52-47E8-B19C-801DC755356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5034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8E08-6993-47BA-9ED0-881E5ABCE9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9967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81D7-B969-49EA-8214-E372909020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934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4256-A600-4E37-B625-5994F4868A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3070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1055-204C-4C8F-A41F-1243C0E4A5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519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65EE21-BF22-442D-9BC7-626FE1E70BF7}" type="datetime1">
              <a:rPr lang="en-US" altLang="en-US"/>
              <a:pPr/>
              <a:t>11/19/2015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590C39-0565-49D1-9435-8C1EAEEB4A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755897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53FD-F389-4367-B2AD-D9A1F6DEF4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536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5721-CE59-4046-B8A8-3DAC0CE637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7335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F45B-D46D-427C-A1D7-AC2358593D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3147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9ECE-84FA-4046-93CF-FE899FADC4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0434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CC1E-1941-4A28-9B28-689905ACC0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657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684D-8395-4F1D-A9B6-D0F8FD6E5F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8704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BC6E-9C52-47E8-B19C-801DC755356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867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8E08-6993-47BA-9ED0-881E5ABCE9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2644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81D7-B969-49EA-8214-E372909020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677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4256-A600-4E37-B625-5994F4868A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048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813BCE-FD11-458E-AF03-9278A9B59C66}" type="datetime1">
              <a:rPr lang="en-US" altLang="en-US"/>
              <a:pPr/>
              <a:t>11/19/2015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7CCAAC-C264-4663-A828-453F5365CE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22285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1055-204C-4C8F-A41F-1243C0E4A5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65810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53FD-F389-4367-B2AD-D9A1F6DEF4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5263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5721-CE59-4046-B8A8-3DAC0CE637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3899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F45B-D46D-427C-A1D7-AC2358593D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4949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9ECE-84FA-4046-93CF-FE899FADC4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20320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CC1E-1941-4A28-9B28-689905ACC0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93098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684D-8395-4F1D-A9B6-D0F8FD6E5F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9250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BC6E-9C52-47E8-B19C-801DC755356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89799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8E08-6993-47BA-9ED0-881E5ABCE9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4822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81D7-B969-49EA-8214-E372909020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319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472070-1EC6-4AEA-A914-CE75DC04CFB7}" type="datetime1">
              <a:rPr lang="en-US" altLang="en-US"/>
              <a:pPr/>
              <a:t>11/19/2015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5D864E-CBF3-467A-8DCA-400E380D1B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393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4256-A600-4E37-B625-5994F4868A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2131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1055-204C-4C8F-A41F-1243C0E4A5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6214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53FD-F389-4367-B2AD-D9A1F6DEF4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23112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5721-CE59-4046-B8A8-3DAC0CE637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1474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F45B-D46D-427C-A1D7-AC2358593D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00482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9ECE-84FA-4046-93CF-FE899FADC4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0778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CC1E-1941-4A28-9B28-689905ACC0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9126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684D-8395-4F1D-A9B6-D0F8FD6E5F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31785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BC6E-9C52-47E8-B19C-801DC755356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13114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8E08-6993-47BA-9ED0-881E5ABCE9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04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171C14-A1A5-4B92-95CB-A63DBF84973A}" type="datetime1">
              <a:rPr lang="en-US" altLang="en-US"/>
              <a:pPr/>
              <a:t>11/19/2015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49B5E8-F7CB-47C6-9A8B-2D7FE32521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931398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81D7-B969-49EA-8214-E372909020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0692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4256-A600-4E37-B625-5994F4868A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72394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1055-204C-4C8F-A41F-1243C0E4A5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84517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53FD-F389-4367-B2AD-D9A1F6DEF4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05030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5721-CE59-4046-B8A8-3DAC0CE637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7711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F45B-D46D-427C-A1D7-AC2358593D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941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9ECE-84FA-4046-93CF-FE899FADC4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401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CC1E-1941-4A28-9B28-689905ACC0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88222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684D-8395-4F1D-A9B6-D0F8FD6E5F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49221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BC6E-9C52-47E8-B19C-801DC755356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719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FD169AC-1739-4134-B912-1DD3CB9E9942}" type="datetime1">
              <a:rPr lang="en-US" altLang="en-US"/>
              <a:pPr/>
              <a:t>11/19/2015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6CD312-0F34-4DC8-AC64-8AA988E53E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10365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8E08-6993-47BA-9ED0-881E5ABCE9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30378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81D7-B969-49EA-8214-E372909020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98680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4256-A600-4E37-B625-5994F4868A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5841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1055-204C-4C8F-A41F-1243C0E4A5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15278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53FD-F389-4367-B2AD-D9A1F6DEF4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51382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5721-CE59-4046-B8A8-3DAC0CE637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06517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F45B-D46D-427C-A1D7-AC2358593D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8916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9ECE-84FA-4046-93CF-FE899FADC4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39145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CC1E-1941-4A28-9B28-689905ACC0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74134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684D-8395-4F1D-A9B6-D0F8FD6E5F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364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8F4C95C5-A7A5-43E6-8D06-C00B2EE65E85}" type="datetime1">
              <a:rPr lang="en-US" altLang="en-US"/>
              <a:pPr/>
              <a:t>11/19/2015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A24371CA-B281-4C45-B999-F7CEC5A125C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9975D246-D971-40BA-8877-A422933A7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11/19/2015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7000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9975D246-D971-40BA-8877-A422933A7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11/19/2015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3688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9975D246-D971-40BA-8877-A422933A7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11/19/2015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9585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9975D246-D971-40BA-8877-A422933A7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11/19/2015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59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9975D246-D971-40BA-8877-A422933A7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11/19/2015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2064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9975D246-D971-40BA-8877-A422933A7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11/19/2015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4263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9975D246-D971-40BA-8877-A422933A7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11/19/2015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483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9975D246-D971-40BA-8877-A422933A7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11/19/2015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098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9975D246-D971-40BA-8877-A422933A7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11/19/2015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910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9975D246-D971-40BA-8877-A422933A7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11/19/2015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3920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9975D246-D971-40BA-8877-A422933A7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11/19/2015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140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9975D246-D971-40BA-8877-A422933A7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11/19/2015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51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.jpe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.jpe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10.png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12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9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51.jpeg"/><Relationship Id="rId5" Type="http://schemas.openxmlformats.org/officeDocument/2006/relationships/image" Target="../media/image1.jpe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55.jpeg"/><Relationship Id="rId7" Type="http://schemas.openxmlformats.org/officeDocument/2006/relationships/image" Target="../media/image53.wmf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54.wmf"/><Relationship Id="rId5" Type="http://schemas.openxmlformats.org/officeDocument/2006/relationships/image" Target="../media/image52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slideLayout" Target="../slideLayouts/slideLayout8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jpeg"/><Relationship Id="rId5" Type="http://schemas.openxmlformats.org/officeDocument/2006/relationships/image" Target="../media/image57.wmf"/><Relationship Id="rId4" Type="http://schemas.openxmlformats.org/officeDocument/2006/relationships/oleObject" Target="../embeddings/oleObject7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slideLayout" Target="../slideLayouts/slideLayout8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jpeg"/><Relationship Id="rId5" Type="http://schemas.openxmlformats.org/officeDocument/2006/relationships/image" Target="../media/image57.wmf"/><Relationship Id="rId4" Type="http://schemas.openxmlformats.org/officeDocument/2006/relationships/oleObject" Target="../embeddings/oleObject8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eg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62.jpeg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79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60.wmf"/><Relationship Id="rId4" Type="http://schemas.openxmlformats.org/officeDocument/2006/relationships/oleObject" Target="../embeddings/oleObject9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9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6.jpeg"/><Relationship Id="rId2" Type="http://schemas.openxmlformats.org/officeDocument/2006/relationships/slideLayout" Target="../slideLayouts/slideLayout90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5.jpeg"/><Relationship Id="rId5" Type="http://schemas.openxmlformats.org/officeDocument/2006/relationships/image" Target="../media/image64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72.wmf"/><Relationship Id="rId3" Type="http://schemas.openxmlformats.org/officeDocument/2006/relationships/image" Target="../media/image74.jpeg"/><Relationship Id="rId7" Type="http://schemas.openxmlformats.org/officeDocument/2006/relationships/image" Target="../media/image69.w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95.xml"/><Relationship Id="rId16" Type="http://schemas.openxmlformats.org/officeDocument/2006/relationships/image" Target="../media/image1.jpeg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71.wmf"/><Relationship Id="rId5" Type="http://schemas.openxmlformats.org/officeDocument/2006/relationships/image" Target="../media/image68.wmf"/><Relationship Id="rId15" Type="http://schemas.openxmlformats.org/officeDocument/2006/relationships/image" Target="../media/image73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70.wmf"/><Relationship Id="rId14" Type="http://schemas.openxmlformats.org/officeDocument/2006/relationships/oleObject" Target="../embeddings/oleObject17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1.xml"/><Relationship Id="rId5" Type="http://schemas.openxmlformats.org/officeDocument/2006/relationships/image" Target="../media/image1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image" Target="../media/image87.png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86.wmf"/><Relationship Id="rId4" Type="http://schemas.openxmlformats.org/officeDocument/2006/relationships/image" Target="../media/image1.jpeg"/><Relationship Id="rId9" Type="http://schemas.openxmlformats.org/officeDocument/2006/relationships/oleObject" Target="../embeddings/oleObject20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8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4.xml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jpe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9.png"/><Relationship Id="rId5" Type="http://schemas.openxmlformats.org/officeDocument/2006/relationships/image" Target="../media/image1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0" name="Straight Connector 8"/>
          <p:cNvCxnSpPr>
            <a:cxnSpLocks noChangeShapeType="1"/>
          </p:cNvCxnSpPr>
          <p:nvPr/>
        </p:nvCxnSpPr>
        <p:spPr bwMode="auto">
          <a:xfrm>
            <a:off x="4592638" y="1676400"/>
            <a:ext cx="455136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1" name="Straight Connector 8"/>
          <p:cNvCxnSpPr>
            <a:cxnSpLocks noChangeShapeType="1"/>
          </p:cNvCxnSpPr>
          <p:nvPr/>
        </p:nvCxnSpPr>
        <p:spPr bwMode="auto">
          <a:xfrm>
            <a:off x="4602246" y="1981200"/>
            <a:ext cx="455136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594225" y="1677988"/>
            <a:ext cx="4549775" cy="5181600"/>
          </a:xfrm>
          <a:prstGeom prst="rect">
            <a:avLst/>
          </a:prstGeom>
          <a:solidFill>
            <a:srgbClr val="13212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7413" name="Text Box 11"/>
          <p:cNvSpPr txBox="1">
            <a:spLocks noChangeArrowheads="1"/>
          </p:cNvSpPr>
          <p:nvPr/>
        </p:nvSpPr>
        <p:spPr bwMode="auto">
          <a:xfrm>
            <a:off x="4577431" y="1821964"/>
            <a:ext cx="455295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b="1" dirty="0" smtClean="0">
                <a:solidFill>
                  <a:schemeClr val="bg1"/>
                </a:solidFill>
                <a:latin typeface="Helvetica" panose="020B0500000000000000" pitchFamily="34" charset="0"/>
              </a:rPr>
              <a:t>Picosecond Time-Resolved Studies of </a:t>
            </a:r>
            <a:r>
              <a:rPr lang="en-US" altLang="en-US" sz="3200" b="1" dirty="0" err="1" smtClean="0">
                <a:solidFill>
                  <a:schemeClr val="bg1"/>
                </a:solidFill>
                <a:latin typeface="Helvetica" panose="020B0500000000000000" pitchFamily="34" charset="0"/>
              </a:rPr>
              <a:t>Exciton</a:t>
            </a:r>
            <a:r>
              <a:rPr lang="en-US" altLang="en-US" sz="3200" b="1" dirty="0" smtClean="0">
                <a:solidFill>
                  <a:schemeClr val="bg1"/>
                </a:solidFill>
                <a:latin typeface="Helvetica" panose="020B0500000000000000" pitchFamily="34" charset="0"/>
              </a:rPr>
              <a:t> Transport in Conjugated Polymer Nanoparticles</a:t>
            </a:r>
            <a:endParaRPr lang="en-US" altLang="en-US" sz="3200" b="1" dirty="0">
              <a:solidFill>
                <a:schemeClr val="bg1"/>
              </a:solidFill>
              <a:latin typeface="Helvetica" panose="020B0500000000000000" pitchFamily="34" charset="0"/>
            </a:endParaRPr>
          </a:p>
          <a:p>
            <a:pPr algn="ctr"/>
            <a:endParaRPr lang="en-US" altLang="en-US" sz="3200" b="1" dirty="0" smtClean="0">
              <a:latin typeface="Helvetica" panose="020B0500000000000000" pitchFamily="34" charset="0"/>
            </a:endParaRPr>
          </a:p>
          <a:p>
            <a:pPr algn="ctr"/>
            <a:r>
              <a:rPr lang="en-US" altLang="en-US" u="sng" dirty="0" smtClean="0">
                <a:solidFill>
                  <a:schemeClr val="bg1"/>
                </a:solidFill>
                <a:latin typeface="Helvetica" panose="020B0500000000000000" pitchFamily="34" charset="0"/>
              </a:rPr>
              <a:t>Department of Chemistry</a:t>
            </a:r>
          </a:p>
          <a:p>
            <a:pPr algn="ctr"/>
            <a:r>
              <a:rPr lang="en-US" altLang="en-US" dirty="0" smtClean="0">
                <a:solidFill>
                  <a:schemeClr val="bg1"/>
                </a:solidFill>
                <a:latin typeface="Helvetica" panose="020B0500000000000000" pitchFamily="34" charset="0"/>
              </a:rPr>
              <a:t>Louis C. Groff II</a:t>
            </a:r>
          </a:p>
          <a:p>
            <a:pPr algn="ctr"/>
            <a:r>
              <a:rPr lang="en-US" altLang="en-US" dirty="0" err="1" smtClean="0">
                <a:solidFill>
                  <a:schemeClr val="bg1"/>
                </a:solidFill>
                <a:latin typeface="Helvetica" panose="020B0500000000000000" pitchFamily="34" charset="0"/>
              </a:rPr>
              <a:t>Xiaoli</a:t>
            </a:r>
            <a:r>
              <a:rPr lang="en-US" altLang="en-US" dirty="0" smtClean="0">
                <a:solidFill>
                  <a:schemeClr val="bg1"/>
                </a:solidFill>
                <a:latin typeface="Helvetica" panose="020B0500000000000000" pitchFamily="34" charset="0"/>
              </a:rPr>
              <a:t> Wang</a:t>
            </a:r>
          </a:p>
          <a:p>
            <a:pPr algn="ctr"/>
            <a:r>
              <a:rPr lang="en-US" altLang="en-US" dirty="0" err="1" smtClean="0">
                <a:solidFill>
                  <a:schemeClr val="bg1"/>
                </a:solidFill>
                <a:latin typeface="Helvetica" panose="020B0500000000000000" pitchFamily="34" charset="0"/>
              </a:rPr>
              <a:t>Yifei</a:t>
            </a:r>
            <a:r>
              <a:rPr lang="en-US" altLang="en-US" dirty="0" smtClean="0">
                <a:solidFill>
                  <a:schemeClr val="bg1"/>
                </a:solidFill>
                <a:latin typeface="Helvetica" panose="020B0500000000000000" pitchFamily="34" charset="0"/>
              </a:rPr>
              <a:t> Jiang</a:t>
            </a:r>
          </a:p>
          <a:p>
            <a:pPr algn="ctr"/>
            <a:r>
              <a:rPr lang="en-US" altLang="en-US" dirty="0" smtClean="0">
                <a:solidFill>
                  <a:schemeClr val="bg1"/>
                </a:solidFill>
                <a:latin typeface="Helvetica" panose="020B0500000000000000" pitchFamily="34" charset="0"/>
              </a:rPr>
              <a:t>Jason D. McNeill</a:t>
            </a:r>
            <a:endParaRPr lang="en-US" altLang="en-US" dirty="0">
              <a:solidFill>
                <a:schemeClr val="bg1"/>
              </a:solidFill>
              <a:latin typeface="Helvetica" panose="020B0500000000000000" pitchFamily="34" charset="0"/>
            </a:endParaRPr>
          </a:p>
        </p:txBody>
      </p:sp>
      <p:pic>
        <p:nvPicPr>
          <p:cNvPr id="17414" name="Picture 8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66713"/>
            <a:ext cx="400050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9" descr="pp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1588"/>
            <a:ext cx="4597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416" name="Straight Connector 6"/>
          <p:cNvCxnSpPr>
            <a:cxnSpLocks noChangeShapeType="1"/>
          </p:cNvCxnSpPr>
          <p:nvPr/>
        </p:nvCxnSpPr>
        <p:spPr bwMode="auto">
          <a:xfrm rot="5400000">
            <a:off x="1162844" y="3428206"/>
            <a:ext cx="68580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7" y="1559540"/>
            <a:ext cx="2980462" cy="2783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313" y="3467244"/>
            <a:ext cx="3499488" cy="1714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Excited States in Conjugated Polymers &amp; CPNs: Exciton Transport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417638"/>
            <a:ext cx="4038600" cy="5211762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</a:pPr>
            <a:r>
              <a:rPr lang="en-US" dirty="0" smtClean="0"/>
              <a:t>Two types of energy transport</a:t>
            </a:r>
          </a:p>
          <a:p>
            <a:pPr lvl="1">
              <a:buClr>
                <a:srgbClr val="7030A0"/>
              </a:buClr>
            </a:pPr>
            <a:r>
              <a:rPr lang="en-US" dirty="0"/>
              <a:t>Coherent transport</a:t>
            </a:r>
          </a:p>
          <a:p>
            <a:pPr lvl="2">
              <a:buClr>
                <a:srgbClr val="7030A0"/>
              </a:buClr>
            </a:pPr>
            <a:r>
              <a:rPr lang="en-US" dirty="0"/>
              <a:t>Degenerate Chromophores</a:t>
            </a:r>
          </a:p>
          <a:p>
            <a:pPr lvl="2">
              <a:buClr>
                <a:srgbClr val="7030A0"/>
              </a:buClr>
            </a:pPr>
            <a:r>
              <a:rPr lang="en-US" dirty="0"/>
              <a:t>No/low disorder</a:t>
            </a:r>
          </a:p>
          <a:p>
            <a:pPr lvl="2">
              <a:buClr>
                <a:srgbClr val="7030A0"/>
              </a:buClr>
            </a:pPr>
            <a:r>
              <a:rPr lang="en-US" dirty="0" smtClean="0"/>
              <a:t>Strong </a:t>
            </a:r>
            <a:r>
              <a:rPr lang="en-US" dirty="0"/>
              <a:t>coupling</a:t>
            </a:r>
          </a:p>
          <a:p>
            <a:pPr lvl="2">
              <a:buClr>
                <a:srgbClr val="7030A0"/>
              </a:buClr>
            </a:pPr>
            <a:r>
              <a:rPr lang="en-US" dirty="0" smtClean="0"/>
              <a:t>Low </a:t>
            </a:r>
            <a:r>
              <a:rPr lang="en-US" dirty="0"/>
              <a:t>T 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Oscillating excitation across chromophores (fs time scale)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9600" y="5334000"/>
                <a:ext cx="3976281" cy="95199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000" dirty="0"/>
                            <m:t>|</m:t>
                          </m:r>
                          <m:r>
                            <a:rPr lang="en-US" sz="2000" i="1">
                              <a:latin typeface="Cambria Math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𝑠𝑖𝑛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𝑑𝑑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ℏ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r>
                  <a:rPr lang="en-US" i="1" dirty="0" smtClean="0"/>
                  <a:t>Coherent Energy Transfer Probability</a:t>
                </a:r>
                <a:endParaRPr lang="en-US" i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334000"/>
                <a:ext cx="3976281" cy="951992"/>
              </a:xfrm>
              <a:prstGeom prst="rect">
                <a:avLst/>
              </a:prstGeom>
              <a:blipFill rotWithShape="1">
                <a:blip r:embed="rId4"/>
                <a:stretch>
                  <a:fillRect l="-1070" b="-88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6400800"/>
            <a:ext cx="5247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+mj-lt"/>
              </a:rPr>
              <a:t>Loudon, R. </a:t>
            </a:r>
            <a:r>
              <a:rPr lang="en-US" sz="1200" i="1" dirty="0">
                <a:latin typeface="+mj-lt"/>
              </a:rPr>
              <a:t>The Quantum Theory of Light</a:t>
            </a:r>
            <a:r>
              <a:rPr lang="en-US" sz="1200" dirty="0">
                <a:latin typeface="+mj-lt"/>
              </a:rPr>
              <a:t>; Third ed.; Oxford University Press, 2000</a:t>
            </a:r>
            <a:endParaRPr lang="en-US" sz="1200" dirty="0" smtClean="0">
              <a:solidFill>
                <a:prstClr val="black"/>
              </a:solidFill>
              <a:latin typeface="+mj-lt"/>
              <a:ea typeface="+mn-ea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 smtClean="0">
                <a:solidFill>
                  <a:prstClr val="black"/>
                </a:solidFill>
                <a:latin typeface="+mj-lt"/>
                <a:ea typeface="+mn-ea"/>
              </a:rPr>
              <a:t>Collini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+mn-ea"/>
              </a:rPr>
              <a:t>, E., and Scholes, G. D., </a:t>
            </a:r>
            <a:r>
              <a:rPr lang="en-US" sz="1200" i="1" dirty="0" smtClean="0">
                <a:solidFill>
                  <a:prstClr val="black"/>
                </a:solidFill>
                <a:latin typeface="+mj-lt"/>
                <a:ea typeface="+mn-ea"/>
              </a:rPr>
              <a:t>Science</a:t>
            </a:r>
            <a:r>
              <a:rPr lang="en-US" sz="1200" dirty="0">
                <a:solidFill>
                  <a:prstClr val="black"/>
                </a:solidFill>
                <a:latin typeface="+mj-lt"/>
                <a:ea typeface="+mn-ea"/>
              </a:rPr>
              <a:t> </a:t>
            </a:r>
            <a:r>
              <a:rPr lang="en-US" sz="1200" b="1" dirty="0" smtClean="0">
                <a:solidFill>
                  <a:prstClr val="black"/>
                </a:solidFill>
                <a:latin typeface="+mj-lt"/>
                <a:ea typeface="+mn-ea"/>
              </a:rPr>
              <a:t>2009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+mn-ea"/>
              </a:rPr>
              <a:t>, 323, 369-373.</a:t>
            </a:r>
            <a:endParaRPr lang="en-US" sz="1200" dirty="0">
              <a:solidFill>
                <a:prstClr val="black"/>
              </a:solidFill>
              <a:latin typeface="+mj-lt"/>
              <a:ea typeface="+mn-ea"/>
            </a:endParaRPr>
          </a:p>
        </p:txBody>
      </p:sp>
      <p:pic>
        <p:nvPicPr>
          <p:cNvPr id="10" name="Picture 11" descr="academicSymbolWdm_copu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549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7" y="1559540"/>
            <a:ext cx="2980462" cy="2783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313" y="3467244"/>
            <a:ext cx="3499488" cy="1714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Excited States in Conjugated Polymers &amp; CPNs: Exciton Transport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493838"/>
            <a:ext cx="4038600" cy="5211762"/>
          </a:xfrm>
        </p:spPr>
        <p:txBody>
          <a:bodyPr>
            <a:normAutofit lnSpcReduction="10000"/>
          </a:bodyPr>
          <a:lstStyle/>
          <a:p>
            <a:pPr>
              <a:buClr>
                <a:srgbClr val="7030A0"/>
              </a:buClr>
            </a:pPr>
            <a:r>
              <a:rPr lang="en-US" dirty="0" smtClean="0"/>
              <a:t>Two types of energy transport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Incoherent transport</a:t>
            </a:r>
          </a:p>
          <a:p>
            <a:pPr lvl="2">
              <a:buClr>
                <a:srgbClr val="7030A0"/>
              </a:buClr>
            </a:pPr>
            <a:r>
              <a:rPr lang="en-US" dirty="0" smtClean="0"/>
              <a:t>Non-degenerate chromophores</a:t>
            </a:r>
          </a:p>
          <a:p>
            <a:pPr lvl="2">
              <a:buClr>
                <a:srgbClr val="7030A0"/>
              </a:buClr>
            </a:pPr>
            <a:r>
              <a:rPr lang="en-US" dirty="0" smtClean="0"/>
              <a:t>Significant disorder</a:t>
            </a:r>
          </a:p>
          <a:p>
            <a:pPr lvl="2">
              <a:buClr>
                <a:srgbClr val="7030A0"/>
              </a:buClr>
            </a:pPr>
            <a:r>
              <a:rPr lang="en-US" dirty="0" smtClean="0"/>
              <a:t>Weak coupling</a:t>
            </a:r>
          </a:p>
          <a:p>
            <a:pPr lvl="2">
              <a:buClr>
                <a:srgbClr val="7030A0"/>
              </a:buClr>
            </a:pPr>
            <a:r>
              <a:rPr lang="en-US" dirty="0" smtClean="0"/>
              <a:t>High (e.g. room) T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Energy transfer along </a:t>
            </a:r>
            <a:r>
              <a:rPr lang="en-US" dirty="0"/>
              <a:t>or between </a:t>
            </a:r>
            <a:r>
              <a:rPr lang="en-US" dirty="0" smtClean="0"/>
              <a:t>chains, or to dopants (ps time scale)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9600" y="5418892"/>
                <a:ext cx="4117346" cy="67710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000" dirty="0"/>
                            <m:t>|</m:t>
                          </m:r>
                          <m:r>
                            <a:rPr lang="en-US" sz="2000" i="1">
                              <a:latin typeface="Cambria Math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/>
                        </a:rPr>
                        <m:t>=2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ℏ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𝑑𝑑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|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𝜌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𝑟𝑒𝑠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)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sz="2000" dirty="0" smtClean="0"/>
              </a:p>
              <a:p>
                <a:r>
                  <a:rPr lang="en-US" i="1" dirty="0" smtClean="0"/>
                  <a:t>Incoherent Energy Transfer Probability</a:t>
                </a:r>
                <a:endParaRPr lang="en-US" i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418892"/>
                <a:ext cx="4117346" cy="677108"/>
              </a:xfrm>
              <a:prstGeom prst="rect">
                <a:avLst/>
              </a:prstGeom>
              <a:blipFill rotWithShape="1">
                <a:blip r:embed="rId4"/>
                <a:stretch>
                  <a:fillRect l="-1034" b="-123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6400800"/>
            <a:ext cx="6899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prstClr val="black"/>
                </a:solidFill>
                <a:latin typeface="+mj-lt"/>
              </a:rPr>
              <a:t>Collini</a:t>
            </a:r>
            <a:r>
              <a:rPr lang="en-US" sz="1200" dirty="0">
                <a:solidFill>
                  <a:prstClr val="black"/>
                </a:solidFill>
                <a:latin typeface="+mj-lt"/>
              </a:rPr>
              <a:t>, E., and Scholes, G. D., 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Science</a:t>
            </a:r>
            <a:r>
              <a:rPr lang="en-US" sz="12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1200" b="1" dirty="0">
                <a:solidFill>
                  <a:prstClr val="black"/>
                </a:solidFill>
                <a:latin typeface="+mj-lt"/>
              </a:rPr>
              <a:t>2009</a:t>
            </a:r>
            <a:r>
              <a:rPr lang="en-US" sz="1200" dirty="0">
                <a:solidFill>
                  <a:prstClr val="black"/>
                </a:solidFill>
                <a:latin typeface="+mj-lt"/>
              </a:rPr>
              <a:t>, 323, 369-373.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j-lt"/>
              </a:rPr>
              <a:t>Atkins</a:t>
            </a:r>
            <a:r>
              <a:rPr lang="en-US" sz="1200" dirty="0">
                <a:latin typeface="+mj-lt"/>
              </a:rPr>
              <a:t>, P.; Friedman, R. </a:t>
            </a:r>
            <a:r>
              <a:rPr lang="en-US" sz="1200" i="1" dirty="0">
                <a:latin typeface="+mj-lt"/>
              </a:rPr>
              <a:t>Molecular Quantum Mechanics</a:t>
            </a:r>
            <a:r>
              <a:rPr lang="en-US" sz="1200" dirty="0">
                <a:latin typeface="+mj-lt"/>
              </a:rPr>
              <a:t>; Fourth ed.; Oxford University Press: New York, </a:t>
            </a:r>
            <a:r>
              <a:rPr lang="en-US" sz="1200" dirty="0" smtClean="0">
                <a:latin typeface="+mj-lt"/>
              </a:rPr>
              <a:t>2005</a:t>
            </a:r>
          </a:p>
        </p:txBody>
      </p:sp>
      <p:pic>
        <p:nvPicPr>
          <p:cNvPr id="10" name="Picture 11" descr="academicSymbolWdm_copu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848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Hole Polarons: Photogeneration </a:t>
            </a:r>
            <a:b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</a:b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and Luminescence Quenching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4724400" cy="5097462"/>
          </a:xfrm>
        </p:spPr>
        <p:txBody>
          <a:bodyPr>
            <a:normAutofit fontScale="85000" lnSpcReduction="10000"/>
          </a:bodyPr>
          <a:lstStyle/>
          <a:p>
            <a:pPr lvl="1">
              <a:buClr>
                <a:srgbClr val="7030A0"/>
              </a:buClr>
            </a:pPr>
            <a:r>
              <a:rPr lang="en-US" dirty="0" smtClean="0"/>
              <a:t>Quasiparticle, radical </a:t>
            </a:r>
            <a:r>
              <a:rPr lang="en-US" dirty="0"/>
              <a:t>cation </a:t>
            </a:r>
            <a:r>
              <a:rPr lang="en-US" dirty="0" smtClean="0"/>
              <a:t>and </a:t>
            </a:r>
            <a:r>
              <a:rPr lang="en-US" dirty="0"/>
              <a:t>local polarization </a:t>
            </a:r>
            <a:r>
              <a:rPr lang="en-US" dirty="0" smtClean="0"/>
              <a:t>field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caused </a:t>
            </a:r>
            <a:r>
              <a:rPr lang="en-US" dirty="0"/>
              <a:t>by </a:t>
            </a:r>
            <a:r>
              <a:rPr lang="en-US" dirty="0" smtClean="0"/>
              <a:t>reversible photoejection of e</a:t>
            </a:r>
            <a:r>
              <a:rPr lang="en-US" baseline="30000" dirty="0" smtClean="0"/>
              <a:t>-</a:t>
            </a:r>
            <a:r>
              <a:rPr lang="en-US" dirty="0" smtClean="0"/>
              <a:t> 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Hole polaron </a:t>
            </a:r>
            <a:r>
              <a:rPr lang="en-US" dirty="0"/>
              <a:t>can </a:t>
            </a:r>
            <a:r>
              <a:rPr lang="en-US" dirty="0" smtClean="0"/>
              <a:t>diffuse </a:t>
            </a:r>
            <a:r>
              <a:rPr lang="en-US" dirty="0"/>
              <a:t>between chromophores or recombine </a:t>
            </a:r>
            <a:r>
              <a:rPr lang="en-US" dirty="0" smtClean="0"/>
              <a:t>with electron</a:t>
            </a:r>
            <a:endParaRPr lang="en-US" dirty="0"/>
          </a:p>
          <a:p>
            <a:pPr lvl="1">
              <a:buClr>
                <a:srgbClr val="7030A0"/>
              </a:buClr>
            </a:pPr>
            <a:r>
              <a:rPr lang="en-US" dirty="0"/>
              <a:t>Extremely efficient fluorescence quenchers</a:t>
            </a:r>
          </a:p>
          <a:p>
            <a:pPr lvl="2">
              <a:buClr>
                <a:srgbClr val="7030A0"/>
              </a:buClr>
            </a:pPr>
            <a:r>
              <a:rPr lang="en-US" dirty="0"/>
              <a:t> One polaron </a:t>
            </a:r>
            <a:r>
              <a:rPr lang="en-US" dirty="0" smtClean="0"/>
              <a:t>quenches ~90</a:t>
            </a:r>
            <a:r>
              <a:rPr lang="en-US" dirty="0"/>
              <a:t>% of </a:t>
            </a:r>
            <a:r>
              <a:rPr lang="en-US" dirty="0" smtClean="0"/>
              <a:t>fluorescence </a:t>
            </a:r>
            <a:r>
              <a:rPr lang="en-US" dirty="0"/>
              <a:t>from a polymer chain of </a:t>
            </a:r>
            <a:r>
              <a:rPr lang="en-US" dirty="0" smtClean="0"/>
              <a:t>&gt;100 chromophores</a:t>
            </a:r>
          </a:p>
          <a:p>
            <a:pPr lvl="2">
              <a:buClr>
                <a:srgbClr val="7030A0"/>
              </a:buClr>
            </a:pPr>
            <a:r>
              <a:rPr lang="en-US" dirty="0" smtClean="0"/>
              <a:t>Significant quenching at 5x10</a:t>
            </a:r>
            <a:r>
              <a:rPr lang="en-US" baseline="30000" dirty="0" smtClean="0"/>
              <a:t>17</a:t>
            </a:r>
            <a:r>
              <a:rPr lang="en-US" dirty="0" smtClean="0"/>
              <a:t> holes per cm</a:t>
            </a:r>
            <a:r>
              <a:rPr lang="en-US" baseline="30000" dirty="0" smtClean="0"/>
              <a:t>3</a:t>
            </a:r>
            <a:r>
              <a:rPr lang="en-US" dirty="0" smtClean="0"/>
              <a:t> of polymer (exceeded in devices)</a:t>
            </a:r>
            <a:endParaRPr lang="en-US" baseline="30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5715000" y="1752600"/>
            <a:ext cx="2057400" cy="20574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endParaRPr lang="en-US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477000" y="1981200"/>
            <a:ext cx="1066800" cy="1066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7226300" y="2370138"/>
            <a:ext cx="60960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835900" y="2065338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sz="2400"/>
              <a:t>e-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6781800" y="2133600"/>
            <a:ext cx="422275" cy="579438"/>
            <a:chOff x="4080" y="1819"/>
            <a:chExt cx="266" cy="365"/>
          </a:xfrm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120" y="1920"/>
              <a:ext cx="192" cy="19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5pPr>
              <a:lvl6pPr marL="2286000" algn="l" defTabSz="4572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6pPr>
              <a:lvl7pPr marL="2743200" algn="l" defTabSz="4572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7pPr>
              <a:lvl8pPr marL="3200400" algn="l" defTabSz="4572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8pPr>
              <a:lvl9pPr marL="3657600" algn="l" defTabSz="4572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4080" y="1819"/>
              <a:ext cx="26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5pPr>
              <a:lvl6pPr marL="2286000" algn="l" defTabSz="4572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6pPr>
              <a:lvl7pPr marL="2743200" algn="l" defTabSz="4572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7pPr>
              <a:lvl8pPr marL="3200400" algn="l" defTabSz="4572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8pPr>
              <a:lvl9pPr marL="3657600" algn="l" defTabSz="4572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9pPr>
            </a:lstStyle>
            <a:p>
              <a:r>
                <a:rPr lang="en-US" sz="3200">
                  <a:solidFill>
                    <a:srgbClr val="FFFFFF"/>
                  </a:solidFill>
                </a:rPr>
                <a:t>+</a:t>
              </a:r>
            </a:p>
          </p:txBody>
        </p:sp>
      </p:grpSp>
      <p:pic>
        <p:nvPicPr>
          <p:cNvPr id="12" name="Picture 11" descr="polyblob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25" t="34135"/>
          <a:stretch>
            <a:fillRect/>
          </a:stretch>
        </p:blipFill>
        <p:spPr bwMode="auto">
          <a:xfrm>
            <a:off x="5410200" y="1308100"/>
            <a:ext cx="1392238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Background</a:t>
            </a:r>
            <a:endParaRPr lang="en-US" sz="1400" i="1" dirty="0"/>
          </a:p>
        </p:txBody>
      </p:sp>
      <p:pic>
        <p:nvPicPr>
          <p:cNvPr id="14" name="Picture 4" descr="high-low 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114800"/>
            <a:ext cx="3052531" cy="24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0" y="6472535"/>
            <a:ext cx="499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j-lt"/>
              </a:rPr>
              <a:t>Yu, J., Wu, C. F., Tian, Z. Y., and McNeill, J. D. </a:t>
            </a:r>
            <a:r>
              <a:rPr lang="en-US" sz="1200" i="1" dirty="0" smtClean="0">
                <a:latin typeface="+mj-lt"/>
              </a:rPr>
              <a:t>Nano Lett. </a:t>
            </a:r>
            <a:r>
              <a:rPr lang="en-US" sz="1200" b="1" dirty="0" smtClean="0">
                <a:latin typeface="+mj-lt"/>
              </a:rPr>
              <a:t>2012</a:t>
            </a:r>
            <a:r>
              <a:rPr lang="en-US" sz="1200" dirty="0" smtClean="0">
                <a:latin typeface="+mj-lt"/>
              </a:rPr>
              <a:t>, 12, 1300-1306</a:t>
            </a:r>
            <a:endParaRPr lang="en-US" sz="1200" i="1" dirty="0" smtClean="0">
              <a:latin typeface="+mj-lt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j-lt"/>
              </a:rPr>
              <a:t>Yu, J., Song, N. W., McNeill, J. D., Barbara, P. F. </a:t>
            </a:r>
            <a:r>
              <a:rPr lang="en-US" sz="1200" i="1" dirty="0" smtClean="0">
                <a:latin typeface="+mj-lt"/>
              </a:rPr>
              <a:t>Isr. J. Chem.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b="1" dirty="0" smtClean="0">
                <a:latin typeface="+mj-lt"/>
              </a:rPr>
              <a:t>2004</a:t>
            </a:r>
            <a:r>
              <a:rPr lang="en-US" sz="1200" dirty="0" smtClean="0">
                <a:latin typeface="+mj-lt"/>
              </a:rPr>
              <a:t>, 44, 127-132.</a:t>
            </a:r>
          </a:p>
        </p:txBody>
      </p:sp>
      <p:pic>
        <p:nvPicPr>
          <p:cNvPr id="17" name="Picture 11" descr="academicSymbolWdm_copu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18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Louis\Desktop\Dissertation\Figures\OPV 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8779"/>
            <a:ext cx="5181600" cy="28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>
                <a:solidFill>
                  <a:srgbClr val="7030A0"/>
                </a:solidFill>
                <a:latin typeface="Helvetica" pitchFamily="34" charset="0"/>
              </a:rPr>
              <a:t>Why Study CPNs? - </a:t>
            </a: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Devices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54450"/>
            <a:ext cx="8229600" cy="254635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Conjugated polymer devices made by thin film casting</a:t>
            </a:r>
          </a:p>
          <a:p>
            <a:pPr lvl="1"/>
            <a:r>
              <a:rPr lang="en-US" dirty="0" smtClean="0"/>
              <a:t>Bulk heterojunction film sandwiched between cathode/anode materials</a:t>
            </a:r>
          </a:p>
          <a:p>
            <a:pPr lvl="1"/>
            <a:r>
              <a:rPr lang="en-US" dirty="0" smtClean="0"/>
              <a:t>Photoexcitation of film generates Frenkel excitons</a:t>
            </a:r>
          </a:p>
          <a:p>
            <a:pPr lvl="1"/>
            <a:r>
              <a:rPr lang="en-US" dirty="0" smtClean="0"/>
              <a:t>Exciton transport to heterojunctions</a:t>
            </a:r>
          </a:p>
          <a:p>
            <a:pPr lvl="1"/>
            <a:r>
              <a:rPr lang="en-US" dirty="0" smtClean="0"/>
              <a:t>Charge transfer to generate polarons</a:t>
            </a:r>
          </a:p>
          <a:p>
            <a:pPr lvl="1"/>
            <a:r>
              <a:rPr lang="en-US" dirty="0" smtClean="0"/>
              <a:t>Charges travel to cathode/anode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11" descr="academicSymbolWdm_copu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6400800"/>
            <a:ext cx="571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latin typeface="+mn-lt"/>
                <a:ea typeface="SimSun" pitchFamily="2" charset="-122"/>
                <a:cs typeface="Arial" panose="020B0604020202020204" pitchFamily="34" charset="0"/>
              </a:rPr>
              <a:t>Heeger</a:t>
            </a:r>
            <a:r>
              <a:rPr lang="en-US" altLang="zh-CN" sz="1200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, A. J., </a:t>
            </a:r>
            <a:r>
              <a:rPr lang="en-US" altLang="zh-CN" sz="1200" i="1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Adv. Mater. </a:t>
            </a:r>
            <a:r>
              <a:rPr lang="en-US" altLang="zh-CN" sz="1200" b="1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2014</a:t>
            </a:r>
            <a:r>
              <a:rPr lang="en-US" altLang="zh-CN" sz="1200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, 26, 10-28</a:t>
            </a:r>
          </a:p>
          <a:p>
            <a:r>
              <a:rPr lang="en-US" altLang="zh-CN" sz="1200" dirty="0" err="1" smtClean="0">
                <a:latin typeface="+mn-lt"/>
                <a:ea typeface="SimSun" pitchFamily="2" charset="-122"/>
                <a:cs typeface="Arial" panose="020B0604020202020204" pitchFamily="34" charset="0"/>
              </a:rPr>
              <a:t>G</a:t>
            </a:r>
            <a:r>
              <a:rPr lang="en-US" sz="1200" dirty="0" err="1" smtClean="0"/>
              <a:t>ü</a:t>
            </a:r>
            <a:r>
              <a:rPr lang="en-US" altLang="zh-CN" sz="1200" dirty="0" err="1" smtClean="0">
                <a:latin typeface="+mn-lt"/>
                <a:ea typeface="SimSun" pitchFamily="2" charset="-122"/>
                <a:cs typeface="Arial" panose="020B0604020202020204" pitchFamily="34" charset="0"/>
              </a:rPr>
              <a:t>nes</a:t>
            </a:r>
            <a:r>
              <a:rPr lang="en-US" altLang="zh-CN" sz="1200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, S., </a:t>
            </a:r>
            <a:r>
              <a:rPr lang="en-US" altLang="zh-CN" sz="1200" dirty="0" err="1" smtClean="0">
                <a:latin typeface="+mn-lt"/>
                <a:ea typeface="SimSun" pitchFamily="2" charset="-122"/>
                <a:cs typeface="Arial" panose="020B0604020202020204" pitchFamily="34" charset="0"/>
              </a:rPr>
              <a:t>Neugebauer</a:t>
            </a:r>
            <a:r>
              <a:rPr lang="en-US" altLang="zh-CN" sz="1200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, H., and </a:t>
            </a:r>
            <a:r>
              <a:rPr lang="en-US" altLang="zh-CN" sz="1200" dirty="0" err="1" smtClean="0">
                <a:latin typeface="+mn-lt"/>
                <a:ea typeface="SimSun" pitchFamily="2" charset="-122"/>
                <a:cs typeface="Arial" panose="020B0604020202020204" pitchFamily="34" charset="0"/>
              </a:rPr>
              <a:t>Sariciftci</a:t>
            </a:r>
            <a:r>
              <a:rPr lang="en-US" altLang="zh-CN" sz="1200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, N. S. </a:t>
            </a:r>
            <a:r>
              <a:rPr lang="en-US" altLang="zh-CN" sz="1200" i="1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Chem. Rev.</a:t>
            </a:r>
            <a:r>
              <a:rPr lang="en-US" altLang="zh-CN" sz="1200" dirty="0">
                <a:latin typeface="+mn-lt"/>
                <a:ea typeface="SimSun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b="1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2007</a:t>
            </a:r>
            <a:r>
              <a:rPr lang="en-US" altLang="zh-CN" sz="1200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, 107, 1234-1338.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131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Louis\Desktop\Dissertation\Figures\OPV 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8779"/>
            <a:ext cx="5181600" cy="28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>
                <a:solidFill>
                  <a:srgbClr val="7030A0"/>
                </a:solidFill>
                <a:latin typeface="Helvetica" pitchFamily="34" charset="0"/>
              </a:rPr>
              <a:t>Why Study CPNs? - </a:t>
            </a: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Devices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54450"/>
            <a:ext cx="8229600" cy="254635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CPNs exhibit similar photophysics to thin film devices, but are more reliable and reproducible</a:t>
            </a:r>
          </a:p>
          <a:p>
            <a:pPr lvl="1"/>
            <a:r>
              <a:rPr lang="en-US" dirty="0" smtClean="0"/>
              <a:t>Pinholes in film</a:t>
            </a:r>
          </a:p>
          <a:p>
            <a:pPr lvl="1"/>
            <a:r>
              <a:rPr lang="en-US" dirty="0" smtClean="0"/>
              <a:t>Optical penetration depths &gt; length scales of energy transport</a:t>
            </a:r>
          </a:p>
          <a:p>
            <a:pPr lvl="1"/>
            <a:r>
              <a:rPr lang="en-US" dirty="0" smtClean="0"/>
              <a:t>Layer segregation issues (in layered devices)</a:t>
            </a:r>
          </a:p>
          <a:p>
            <a:pPr lvl="1"/>
            <a:r>
              <a:rPr lang="en-US" dirty="0" smtClean="0"/>
              <a:t>Quenching by surface plasmons of metal anode/cathode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11" descr="academicSymbolWdm_copu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6400800"/>
            <a:ext cx="571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latin typeface="+mn-lt"/>
                <a:ea typeface="SimSun" pitchFamily="2" charset="-122"/>
                <a:cs typeface="Arial" panose="020B0604020202020204" pitchFamily="34" charset="0"/>
              </a:rPr>
              <a:t>Heeger</a:t>
            </a:r>
            <a:r>
              <a:rPr lang="en-US" altLang="zh-CN" sz="1200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, A. J., </a:t>
            </a:r>
            <a:r>
              <a:rPr lang="en-US" altLang="zh-CN" sz="1200" i="1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Adv. Mater. </a:t>
            </a:r>
            <a:r>
              <a:rPr lang="en-US" altLang="zh-CN" sz="1200" b="1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2014</a:t>
            </a:r>
            <a:r>
              <a:rPr lang="en-US" altLang="zh-CN" sz="1200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, 26, 10-28</a:t>
            </a:r>
          </a:p>
          <a:p>
            <a:r>
              <a:rPr lang="en-US" altLang="zh-CN" sz="1200" dirty="0" err="1" smtClean="0">
                <a:latin typeface="+mn-lt"/>
                <a:ea typeface="SimSun" pitchFamily="2" charset="-122"/>
                <a:cs typeface="Arial" panose="020B0604020202020204" pitchFamily="34" charset="0"/>
              </a:rPr>
              <a:t>G</a:t>
            </a:r>
            <a:r>
              <a:rPr lang="en-US" sz="1200" dirty="0" err="1" smtClean="0"/>
              <a:t>ü</a:t>
            </a:r>
            <a:r>
              <a:rPr lang="en-US" altLang="zh-CN" sz="1200" dirty="0" err="1" smtClean="0">
                <a:latin typeface="+mn-lt"/>
                <a:ea typeface="SimSun" pitchFamily="2" charset="-122"/>
                <a:cs typeface="Arial" panose="020B0604020202020204" pitchFamily="34" charset="0"/>
              </a:rPr>
              <a:t>nes</a:t>
            </a:r>
            <a:r>
              <a:rPr lang="en-US" altLang="zh-CN" sz="1200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, S., </a:t>
            </a:r>
            <a:r>
              <a:rPr lang="en-US" altLang="zh-CN" sz="1200" dirty="0" err="1" smtClean="0">
                <a:latin typeface="+mn-lt"/>
                <a:ea typeface="SimSun" pitchFamily="2" charset="-122"/>
                <a:cs typeface="Arial" panose="020B0604020202020204" pitchFamily="34" charset="0"/>
              </a:rPr>
              <a:t>Neugebauer</a:t>
            </a:r>
            <a:r>
              <a:rPr lang="en-US" altLang="zh-CN" sz="1200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, H., and </a:t>
            </a:r>
            <a:r>
              <a:rPr lang="en-US" altLang="zh-CN" sz="1200" dirty="0" err="1" smtClean="0">
                <a:latin typeface="+mn-lt"/>
                <a:ea typeface="SimSun" pitchFamily="2" charset="-122"/>
                <a:cs typeface="Arial" panose="020B0604020202020204" pitchFamily="34" charset="0"/>
              </a:rPr>
              <a:t>Sariciftci</a:t>
            </a:r>
            <a:r>
              <a:rPr lang="en-US" altLang="zh-CN" sz="1200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, N. S. </a:t>
            </a:r>
            <a:r>
              <a:rPr lang="en-US" altLang="zh-CN" sz="1200" i="1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Chem. Rev.</a:t>
            </a:r>
            <a:r>
              <a:rPr lang="en-US" altLang="zh-CN" sz="1200" dirty="0">
                <a:latin typeface="+mn-lt"/>
                <a:ea typeface="SimSun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b="1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2007</a:t>
            </a:r>
            <a:r>
              <a:rPr lang="en-US" altLang="zh-CN" sz="1200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, 107, 1234-1338.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216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>
                <a:solidFill>
                  <a:srgbClr val="7030A0"/>
                </a:solidFill>
                <a:latin typeface="Helvetica" pitchFamily="34" charset="0"/>
              </a:rPr>
              <a:t>Why Study CPNs? – Imaging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4114800" cy="49808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Need brighter  fluorescent </a:t>
            </a:r>
            <a:r>
              <a:rPr lang="en-US" dirty="0" smtClean="0"/>
              <a:t>probes</a:t>
            </a:r>
            <a:endParaRPr lang="en-US" dirty="0"/>
          </a:p>
          <a:p>
            <a:pPr lvl="1"/>
            <a:r>
              <a:rPr lang="en-US" dirty="0"/>
              <a:t>CPNs are the brightest small (5-20 nm) fluorescent probes reported to </a:t>
            </a:r>
            <a:r>
              <a:rPr lang="en-US" dirty="0" smtClean="0"/>
              <a:t>date</a:t>
            </a:r>
          </a:p>
          <a:p>
            <a:pPr lvl="2"/>
            <a:r>
              <a:rPr lang="en-US" dirty="0" smtClean="0"/>
              <a:t>30x higher emission intensity compared to Quantum Dots</a:t>
            </a:r>
          </a:p>
          <a:p>
            <a:pPr lvl="2"/>
            <a:r>
              <a:rPr lang="en-US" dirty="0" smtClean="0"/>
              <a:t>High absorption cross sections</a:t>
            </a:r>
            <a:endParaRPr lang="en-US" dirty="0"/>
          </a:p>
          <a:p>
            <a:pPr lvl="1"/>
            <a:r>
              <a:rPr lang="en-US" dirty="0"/>
              <a:t>Improvements in quantum yield are still </a:t>
            </a:r>
            <a:r>
              <a:rPr lang="en-US" dirty="0" smtClean="0"/>
              <a:t>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16" descr="Figure-02-new-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2" r="46924"/>
          <a:stretch/>
        </p:blipFill>
        <p:spPr bwMode="auto">
          <a:xfrm>
            <a:off x="5753100" y="3886774"/>
            <a:ext cx="2857500" cy="1972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 descr="http://pubs.acs.org/appl/literatum/publisher/achs/journals/content/jacsat/2010/jacsat.2010.132.issue-43/ja107196s/production/pdfimages_v02/master.img-0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3" t="31804" b="33303"/>
          <a:stretch/>
        </p:blipFill>
        <p:spPr bwMode="auto">
          <a:xfrm>
            <a:off x="5410200" y="1524000"/>
            <a:ext cx="333395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638800" y="3657600"/>
            <a:ext cx="228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6581001"/>
            <a:ext cx="4724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n-lt"/>
                <a:ea typeface="SimSun" pitchFamily="2" charset="-122"/>
                <a:cs typeface="Arial" panose="020B0604020202020204" pitchFamily="34" charset="0"/>
              </a:rPr>
              <a:t>C. Wu, J. </a:t>
            </a:r>
            <a:r>
              <a:rPr lang="en-US" altLang="zh-CN" sz="1200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McNeill, Chiu, D. </a:t>
            </a:r>
            <a:r>
              <a:rPr lang="en-US" altLang="zh-CN" sz="1200" dirty="0">
                <a:latin typeface="+mn-lt"/>
                <a:ea typeface="SimSun" pitchFamily="2" charset="-122"/>
                <a:cs typeface="Arial" panose="020B0604020202020204" pitchFamily="34" charset="0"/>
              </a:rPr>
              <a:t>et al., </a:t>
            </a:r>
            <a:r>
              <a:rPr lang="en-US" altLang="zh-CN" sz="1200" i="1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J. Am. Chem. Soc. </a:t>
            </a:r>
            <a:r>
              <a:rPr lang="en-US" altLang="zh-CN" sz="1200" b="1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2008</a:t>
            </a:r>
            <a:r>
              <a:rPr lang="en-US" altLang="zh-CN" sz="1200" i="1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, </a:t>
            </a:r>
            <a:r>
              <a:rPr lang="en-US" altLang="zh-CN" sz="1200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132 (43),</a:t>
            </a:r>
            <a:r>
              <a:rPr lang="en-US" altLang="zh-CN" sz="1200" dirty="0">
                <a:latin typeface="+mn-lt"/>
                <a:ea typeface="SimSun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15410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05800" y="1752600"/>
            <a:ext cx="228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Background</a:t>
            </a:r>
            <a:endParaRPr lang="en-US" sz="1400" i="1" dirty="0"/>
          </a:p>
        </p:txBody>
      </p:sp>
      <p:pic>
        <p:nvPicPr>
          <p:cNvPr id="13" name="Picture 11" descr="academicSymbolWdm_copu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396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>
                <a:solidFill>
                  <a:srgbClr val="7030A0"/>
                </a:solidFill>
                <a:latin typeface="Helvetica" pitchFamily="34" charset="0"/>
              </a:rPr>
              <a:t>Why Study CPNs? – Imaging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91000" cy="4525963"/>
          </a:xfrm>
        </p:spPr>
        <p:txBody>
          <a:bodyPr>
            <a:normAutofit fontScale="92500"/>
          </a:bodyPr>
          <a:lstStyle/>
          <a:p>
            <a:pPr>
              <a:buClr>
                <a:srgbClr val="7030A0"/>
              </a:buClr>
            </a:pPr>
            <a:r>
              <a:rPr lang="en-US" dirty="0"/>
              <a:t>Red-shifting </a:t>
            </a:r>
            <a:r>
              <a:rPr lang="en-US" dirty="0" smtClean="0"/>
              <a:t>needed for imaging applications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overcome </a:t>
            </a:r>
            <a:r>
              <a:rPr lang="en-US" dirty="0"/>
              <a:t>background cell </a:t>
            </a:r>
            <a:r>
              <a:rPr lang="en-US" dirty="0" err="1" smtClean="0"/>
              <a:t>autofluorescence</a:t>
            </a:r>
            <a:endParaRPr lang="en-US" dirty="0" smtClean="0"/>
          </a:p>
          <a:p>
            <a:pPr lvl="1">
              <a:buClr>
                <a:srgbClr val="7030A0"/>
              </a:buClr>
            </a:pPr>
            <a:r>
              <a:rPr lang="en-US" dirty="0" smtClean="0"/>
              <a:t>Improve brightness, </a:t>
            </a:r>
            <a:r>
              <a:rPr lang="en-US" dirty="0" err="1" smtClean="0"/>
              <a:t>photostability</a:t>
            </a:r>
            <a:endParaRPr lang="en-US" dirty="0"/>
          </a:p>
          <a:p>
            <a:pPr lvl="1">
              <a:buClr>
                <a:srgbClr val="7030A0"/>
              </a:buClr>
            </a:pPr>
            <a:r>
              <a:rPr lang="en-US" dirty="0"/>
              <a:t>H</a:t>
            </a:r>
            <a:r>
              <a:rPr lang="en-US" dirty="0" smtClean="0"/>
              <a:t>ave previously accomplished this </a:t>
            </a:r>
            <a:r>
              <a:rPr lang="en-US" dirty="0"/>
              <a:t>via doping </a:t>
            </a:r>
            <a:r>
              <a:rPr lang="en-US" dirty="0" smtClean="0"/>
              <a:t>CPNs with </a:t>
            </a:r>
            <a:r>
              <a:rPr lang="en-US" dirty="0"/>
              <a:t>other CPs or </a:t>
            </a:r>
            <a:r>
              <a:rPr lang="en-US" dirty="0" smtClean="0"/>
              <a:t>dyes</a:t>
            </a:r>
          </a:p>
          <a:p>
            <a:pPr marL="457200" lvl="1" indent="0">
              <a:buClr>
                <a:srgbClr val="7030A0"/>
              </a:buCl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16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66"/>
          <a:stretch/>
        </p:blipFill>
        <p:spPr bwMode="auto">
          <a:xfrm>
            <a:off x="4953000" y="1219200"/>
            <a:ext cx="4038600" cy="1798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6396335"/>
            <a:ext cx="4267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j-lt"/>
                <a:ea typeface="SimSun" pitchFamily="2" charset="-122"/>
              </a:rPr>
              <a:t>C. Wu, J. McNeill et al., </a:t>
            </a:r>
            <a:r>
              <a:rPr lang="en-US" altLang="zh-CN" sz="1200" i="1" dirty="0" smtClean="0">
                <a:latin typeface="+mj-lt"/>
                <a:ea typeface="SimSun" pitchFamily="2" charset="-122"/>
              </a:rPr>
              <a:t>J. Phys. Chem. B </a:t>
            </a:r>
            <a:r>
              <a:rPr lang="en-US" altLang="zh-CN" sz="1200" b="1" dirty="0" smtClean="0">
                <a:latin typeface="+mj-lt"/>
                <a:ea typeface="SimSun" pitchFamily="2" charset="-122"/>
              </a:rPr>
              <a:t>2006</a:t>
            </a:r>
            <a:r>
              <a:rPr lang="en-US" altLang="zh-CN" sz="1200" i="1" dirty="0" smtClean="0">
                <a:latin typeface="+mj-lt"/>
                <a:ea typeface="SimSun" pitchFamily="2" charset="-122"/>
              </a:rPr>
              <a:t>, </a:t>
            </a:r>
            <a:r>
              <a:rPr lang="en-US" altLang="zh-CN" sz="1200" dirty="0" smtClean="0">
                <a:latin typeface="+mj-lt"/>
                <a:ea typeface="SimSun" pitchFamily="2" charset="-122"/>
              </a:rPr>
              <a:t>110 (29), 14148</a:t>
            </a:r>
          </a:p>
          <a:p>
            <a:r>
              <a:rPr lang="en-US" altLang="zh-CN" sz="1200" dirty="0">
                <a:latin typeface="+mj-lt"/>
                <a:ea typeface="SimSun" pitchFamily="2" charset="-122"/>
              </a:rPr>
              <a:t>C. Wu, J. McNeill et al., </a:t>
            </a:r>
            <a:r>
              <a:rPr lang="en-US" altLang="zh-CN" sz="1200" i="1" dirty="0">
                <a:latin typeface="+mj-lt"/>
                <a:ea typeface="SimSun" pitchFamily="2" charset="-122"/>
              </a:rPr>
              <a:t>J. Phys. Chem. </a:t>
            </a:r>
            <a:r>
              <a:rPr lang="en-US" altLang="zh-CN" sz="1200" i="1" dirty="0" smtClean="0">
                <a:latin typeface="+mj-lt"/>
                <a:ea typeface="SimSun" pitchFamily="2" charset="-122"/>
              </a:rPr>
              <a:t>C </a:t>
            </a:r>
            <a:r>
              <a:rPr lang="en-US" altLang="zh-CN" sz="1200" b="1" dirty="0" smtClean="0">
                <a:latin typeface="+mj-lt"/>
                <a:ea typeface="SimSun" pitchFamily="2" charset="-122"/>
              </a:rPr>
              <a:t>2008</a:t>
            </a:r>
            <a:r>
              <a:rPr lang="en-US" altLang="zh-CN" sz="1200" i="1" dirty="0" smtClean="0">
                <a:latin typeface="+mj-lt"/>
                <a:ea typeface="SimSun" pitchFamily="2" charset="-122"/>
              </a:rPr>
              <a:t>,</a:t>
            </a:r>
            <a:r>
              <a:rPr lang="en-US" altLang="zh-CN" sz="1200" dirty="0" smtClean="0">
                <a:latin typeface="+mj-lt"/>
                <a:ea typeface="SimSun" pitchFamily="2" charset="-122"/>
              </a:rPr>
              <a:t>112 (</a:t>
            </a:r>
            <a:r>
              <a:rPr lang="en-US" altLang="zh-CN" sz="1200" dirty="0">
                <a:latin typeface="+mj-lt"/>
                <a:ea typeface="SimSun" pitchFamily="2" charset="-122"/>
              </a:rPr>
              <a:t>6</a:t>
            </a:r>
            <a:r>
              <a:rPr lang="en-US" altLang="zh-CN" sz="1200" dirty="0" smtClean="0">
                <a:latin typeface="+mj-lt"/>
                <a:ea typeface="SimSun" pitchFamily="2" charset="-122"/>
              </a:rPr>
              <a:t>), 1772</a:t>
            </a:r>
            <a:endParaRPr lang="en-US" altLang="zh-CN" sz="1200" dirty="0">
              <a:latin typeface="+mj-lt"/>
              <a:ea typeface="SimSun" pitchFamily="2" charset="-122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15" t="50000"/>
          <a:stretch/>
        </p:blipFill>
        <p:spPr bwMode="auto">
          <a:xfrm>
            <a:off x="5791200" y="3429000"/>
            <a:ext cx="2667000" cy="2611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410200" y="3124200"/>
            <a:ext cx="3581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1" i="1" dirty="0" smtClean="0">
                <a:solidFill>
                  <a:srgbClr val="C00000"/>
                </a:solidFill>
                <a:latin typeface="+mn-lt"/>
                <a:ea typeface="SimSun" pitchFamily="2" charset="-122"/>
              </a:rPr>
              <a:t>Red-shifting of fluorescence via polymer blending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715000" y="6172200"/>
            <a:ext cx="3048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1" i="1" dirty="0" smtClean="0">
                <a:solidFill>
                  <a:srgbClr val="C00000"/>
                </a:solidFill>
                <a:latin typeface="+mn-lt"/>
                <a:ea typeface="SimSun" pitchFamily="2" charset="-122"/>
              </a:rPr>
              <a:t>Red-shifting of fluorescence via dye doping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6558" y="5867400"/>
            <a:ext cx="469494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Brighter, more </a:t>
            </a:r>
            <a:r>
              <a:rPr lang="en-US" b="1" i="1" dirty="0" err="1" smtClean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photostable</a:t>
            </a:r>
            <a:r>
              <a:rPr lang="en-US" b="1" i="1" dirty="0" smtClean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 particles via doping</a:t>
            </a:r>
            <a:endParaRPr lang="en-US" b="1" i="1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Background</a:t>
            </a:r>
            <a:endParaRPr lang="en-US" sz="1400" i="1" dirty="0"/>
          </a:p>
        </p:txBody>
      </p:sp>
      <p:pic>
        <p:nvPicPr>
          <p:cNvPr id="13" name="Picture 11" descr="academicSymbolWdm_copu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163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Why Study CPNs? – Imaging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572000" cy="528560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CPNs are non-toxic to cells</a:t>
            </a:r>
            <a:endParaRPr lang="en-US" dirty="0"/>
          </a:p>
          <a:p>
            <a:pPr lvl="1"/>
            <a:r>
              <a:rPr lang="en-US" dirty="0" smtClean="0"/>
              <a:t>No heavy metals</a:t>
            </a:r>
          </a:p>
          <a:p>
            <a:pPr lvl="1"/>
            <a:r>
              <a:rPr lang="en-US" dirty="0" smtClean="0"/>
              <a:t>Allows for imaging in live cells</a:t>
            </a:r>
          </a:p>
          <a:p>
            <a:r>
              <a:rPr lang="en-US" dirty="0" smtClean="0"/>
              <a:t>Easily functionalized</a:t>
            </a:r>
          </a:p>
          <a:p>
            <a:pPr lvl="1"/>
            <a:r>
              <a:rPr lang="en-US" dirty="0"/>
              <a:t>Can </a:t>
            </a:r>
            <a:r>
              <a:rPr lang="en-US" dirty="0" smtClean="0"/>
              <a:t>functionalize or </a:t>
            </a:r>
            <a:r>
              <a:rPr lang="en-US" dirty="0" err="1" smtClean="0"/>
              <a:t>bioconjugate</a:t>
            </a:r>
            <a:r>
              <a:rPr lang="en-US" dirty="0" smtClean="0"/>
              <a:t> </a:t>
            </a:r>
            <a:r>
              <a:rPr lang="en-US" dirty="0"/>
              <a:t>CPNs for use in cellular </a:t>
            </a:r>
            <a:r>
              <a:rPr lang="en-US" dirty="0" smtClean="0"/>
              <a:t>media</a:t>
            </a:r>
          </a:p>
          <a:p>
            <a:r>
              <a:rPr lang="en-US" dirty="0" smtClean="0"/>
              <a:t>Challenges:</a:t>
            </a:r>
          </a:p>
          <a:p>
            <a:pPr lvl="1"/>
            <a:r>
              <a:rPr lang="en-US" dirty="0" smtClean="0"/>
              <a:t>Cell media are complex</a:t>
            </a:r>
          </a:p>
          <a:p>
            <a:pPr lvl="2"/>
            <a:r>
              <a:rPr lang="en-US" dirty="0" smtClean="0"/>
              <a:t>Background </a:t>
            </a:r>
            <a:r>
              <a:rPr lang="en-US" dirty="0" err="1" smtClean="0"/>
              <a:t>autofluorescence</a:t>
            </a:r>
            <a:endParaRPr lang="en-US" dirty="0" smtClean="0"/>
          </a:p>
          <a:p>
            <a:pPr lvl="2"/>
            <a:r>
              <a:rPr lang="en-US" dirty="0" smtClean="0"/>
              <a:t>Requires bright, red-shifted particles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confocalintrofigu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5" t="4568" b="52751"/>
          <a:stretch>
            <a:fillRect/>
          </a:stretch>
        </p:blipFill>
        <p:spPr bwMode="auto">
          <a:xfrm>
            <a:off x="4953000" y="1219200"/>
            <a:ext cx="39592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onfocalintrofigu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91" b="6645"/>
          <a:stretch>
            <a:fillRect/>
          </a:stretch>
        </p:blipFill>
        <p:spPr bwMode="auto">
          <a:xfrm>
            <a:off x="4978400" y="2590800"/>
            <a:ext cx="3933825" cy="129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6581001"/>
            <a:ext cx="44958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+mj-lt"/>
                <a:ea typeface="SimSun" pitchFamily="2" charset="-122"/>
              </a:rPr>
              <a:t>Wu, C., McNeill, J., Chiu, T. et al., </a:t>
            </a:r>
            <a:r>
              <a:rPr lang="en-US" altLang="zh-CN" sz="1200" i="1" dirty="0" smtClean="0">
                <a:latin typeface="+mj-lt"/>
                <a:ea typeface="SimSun" pitchFamily="2" charset="-122"/>
              </a:rPr>
              <a:t>J. Am. Chem. Soc.</a:t>
            </a:r>
            <a:r>
              <a:rPr lang="en-US" altLang="zh-CN" sz="1200" dirty="0" smtClean="0">
                <a:latin typeface="+mj-lt"/>
                <a:ea typeface="SimSun" pitchFamily="2" charset="-122"/>
              </a:rPr>
              <a:t> </a:t>
            </a:r>
            <a:r>
              <a:rPr lang="en-US" altLang="zh-CN" sz="1200" b="1" dirty="0" smtClean="0">
                <a:latin typeface="+mj-lt"/>
                <a:ea typeface="SimSun" pitchFamily="2" charset="-122"/>
              </a:rPr>
              <a:t>2010</a:t>
            </a:r>
            <a:r>
              <a:rPr lang="en-US" altLang="zh-CN" sz="1200" dirty="0" smtClean="0">
                <a:latin typeface="+mj-lt"/>
                <a:ea typeface="SimSun" pitchFamily="2" charset="-122"/>
              </a:rPr>
              <a:t>, 132, 15410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Background</a:t>
            </a:r>
            <a:endParaRPr lang="en-US" sz="1400" i="1" dirty="0"/>
          </a:p>
        </p:txBody>
      </p:sp>
      <p:pic>
        <p:nvPicPr>
          <p:cNvPr id="12477" name="Picture 189" descr="http://pubs.acs.org/appl/literatum/publisher/achs/journals/content/jacsat/2010/jacsat.2010.132.issue-43/ja107196s/production/pdfimages_v02/master.img-0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343400"/>
            <a:ext cx="4496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academicSymbolWdm_copu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435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Why Study CPNs? - Photophysics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92500" lnSpcReduction="20000"/>
          </a:bodyPr>
          <a:lstStyle/>
          <a:p>
            <a:pPr>
              <a:buClr>
                <a:srgbClr val="7030A0"/>
              </a:buClr>
            </a:pPr>
            <a:r>
              <a:rPr lang="en-US" dirty="0"/>
              <a:t>Many complex phenomena inherent in CPNs</a:t>
            </a:r>
          </a:p>
          <a:p>
            <a:pPr lvl="1">
              <a:buClr>
                <a:srgbClr val="7030A0"/>
              </a:buClr>
            </a:pPr>
            <a:r>
              <a:rPr lang="en-US" dirty="0"/>
              <a:t>Heterogeneity in </a:t>
            </a:r>
            <a:r>
              <a:rPr lang="en-US" dirty="0" err="1"/>
              <a:t>exciton</a:t>
            </a:r>
            <a:r>
              <a:rPr lang="en-US" dirty="0"/>
              <a:t> </a:t>
            </a:r>
            <a:r>
              <a:rPr lang="en-US" dirty="0" smtClean="0"/>
              <a:t>lifetimes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 </a:t>
            </a:r>
            <a:r>
              <a:rPr lang="en-US" dirty="0" err="1"/>
              <a:t>exciton</a:t>
            </a:r>
            <a:r>
              <a:rPr lang="en-US" dirty="0"/>
              <a:t> </a:t>
            </a:r>
            <a:r>
              <a:rPr lang="en-US" dirty="0" smtClean="0"/>
              <a:t>diffusion/multiple energy transfer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 </a:t>
            </a:r>
            <a:r>
              <a:rPr lang="en-US" dirty="0"/>
              <a:t>long-range coherent </a:t>
            </a:r>
            <a:r>
              <a:rPr lang="en-US" dirty="0" err="1"/>
              <a:t>exciton</a:t>
            </a:r>
            <a:r>
              <a:rPr lang="en-US" dirty="0"/>
              <a:t> transport (low T, high </a:t>
            </a:r>
            <a:r>
              <a:rPr lang="en-US" dirty="0" err="1"/>
              <a:t>chromophore</a:t>
            </a:r>
            <a:r>
              <a:rPr lang="en-US" dirty="0"/>
              <a:t> coupling strength)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49" descr="exciton diffu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493837"/>
            <a:ext cx="3048000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060845"/>
              </p:ext>
            </p:extLst>
          </p:nvPr>
        </p:nvGraphicFramePr>
        <p:xfrm>
          <a:off x="5934075" y="3886200"/>
          <a:ext cx="243840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4" name="Equation" r:id="rId4" imgW="1079032" imgH="431613" progId="Equation.3">
                  <p:embed/>
                </p:oleObj>
              </mc:Choice>
              <mc:Fallback>
                <p:oleObj name="Equation" r:id="rId4" imgW="1079032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4075" y="3886200"/>
                        <a:ext cx="2438400" cy="9747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96433"/>
              </p:ext>
            </p:extLst>
          </p:nvPr>
        </p:nvGraphicFramePr>
        <p:xfrm>
          <a:off x="5848350" y="5059363"/>
          <a:ext cx="260985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5" name="Equation" r:id="rId6" imgW="1155700" imgH="419100" progId="Equation.3">
                  <p:embed/>
                </p:oleObj>
              </mc:Choice>
              <mc:Fallback>
                <p:oleObj name="Equation" r:id="rId6" imgW="1155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8350" y="5059363"/>
                        <a:ext cx="2609850" cy="9461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1" name="Picture 11" descr="academicSymbolWdm_copur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53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179247"/>
            <a:ext cx="2552700" cy="1632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Why Study CPNs? - Photophysics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1295400"/>
            <a:ext cx="4648200" cy="4953000"/>
          </a:xfrm>
        </p:spPr>
        <p:txBody>
          <a:bodyPr>
            <a:normAutofit fontScale="92500"/>
          </a:bodyPr>
          <a:lstStyle/>
          <a:p>
            <a:pPr>
              <a:buClr>
                <a:srgbClr val="7030A0"/>
              </a:buClr>
            </a:pPr>
            <a:r>
              <a:rPr lang="en-US" dirty="0" smtClean="0"/>
              <a:t>Many complex phenomena inherent in CPNs</a:t>
            </a:r>
          </a:p>
          <a:p>
            <a:pPr lvl="1">
              <a:buClr>
                <a:srgbClr val="7030A0"/>
              </a:buClr>
            </a:pPr>
            <a:r>
              <a:rPr lang="en-US" dirty="0"/>
              <a:t> </a:t>
            </a:r>
            <a:r>
              <a:rPr lang="en-US" dirty="0" smtClean="0"/>
              <a:t>hole </a:t>
            </a:r>
            <a:r>
              <a:rPr lang="en-US" dirty="0" err="1" smtClean="0"/>
              <a:t>polaron</a:t>
            </a:r>
            <a:r>
              <a:rPr lang="en-US" dirty="0" smtClean="0"/>
              <a:t> </a:t>
            </a:r>
            <a:r>
              <a:rPr lang="en-US" dirty="0" err="1" smtClean="0"/>
              <a:t>photogeneration</a:t>
            </a:r>
            <a:r>
              <a:rPr lang="en-US" dirty="0" smtClean="0"/>
              <a:t>/</a:t>
            </a:r>
          </a:p>
          <a:p>
            <a:pPr marL="457200" lvl="1" indent="0">
              <a:buClr>
                <a:srgbClr val="7030A0"/>
              </a:buClr>
              <a:buNone/>
            </a:pPr>
            <a:r>
              <a:rPr lang="en-US" dirty="0"/>
              <a:t> </a:t>
            </a:r>
            <a:r>
              <a:rPr lang="en-US" dirty="0" smtClean="0"/>
              <a:t>   quenching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 Chemical defects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Conformational </a:t>
            </a:r>
            <a:r>
              <a:rPr lang="en-US" dirty="0"/>
              <a:t>v</a:t>
            </a:r>
            <a:r>
              <a:rPr lang="en-US" dirty="0" smtClean="0"/>
              <a:t>ariability 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emission saturation </a:t>
            </a:r>
          </a:p>
          <a:p>
            <a:pPr lvl="1">
              <a:buClr>
                <a:srgbClr val="7030A0"/>
              </a:buClr>
            </a:pPr>
            <a:r>
              <a:rPr lang="en-US" dirty="0" err="1" smtClean="0"/>
              <a:t>photoswitching</a:t>
            </a:r>
            <a:r>
              <a:rPr lang="en-US" dirty="0" smtClean="0"/>
              <a:t>/blinking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6" name="Picture 15" descr="SMS_10_microns"/>
          <p:cNvPicPr>
            <a:picLocks noChangeAspect="1" noChangeArrowheads="1"/>
          </p:cNvPicPr>
          <p:nvPr/>
        </p:nvPicPr>
        <p:blipFill>
          <a:blip r:embed="rId3" cstate="print">
            <a:lum bright="4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7" t="10750" r="20891" b="14391"/>
          <a:stretch>
            <a:fillRect/>
          </a:stretch>
        </p:blipFill>
        <p:spPr bwMode="auto">
          <a:xfrm>
            <a:off x="228600" y="4419600"/>
            <a:ext cx="1905000" cy="1912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419600"/>
            <a:ext cx="260145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6457890"/>
            <a:ext cx="4782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Yu, J., Wu, C. F., Tian, Z. Y. and McNeill, J. D. </a:t>
            </a:r>
            <a:r>
              <a:rPr lang="en-US" sz="1000" i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Nano </a:t>
            </a:r>
            <a:r>
              <a:rPr lang="en-US" sz="1000" i="1" dirty="0" err="1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Lett</a:t>
            </a:r>
            <a:r>
              <a:rPr lang="en-US" sz="1000" i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.</a:t>
            </a: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 </a:t>
            </a:r>
            <a:r>
              <a:rPr lang="en-US" sz="1000" b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2012</a:t>
            </a: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, 12, 1300-1306.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 Dias. F. B., </a:t>
            </a:r>
            <a:r>
              <a:rPr lang="en-US" sz="1000" dirty="0" err="1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Knaapila</a:t>
            </a: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, M., </a:t>
            </a:r>
            <a:r>
              <a:rPr lang="en-US" sz="1000" dirty="0" err="1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Monkman</a:t>
            </a: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, A. P. </a:t>
            </a:r>
            <a:r>
              <a:rPr lang="en-US" sz="1000" i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Macromolecules</a:t>
            </a: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 </a:t>
            </a:r>
            <a:r>
              <a:rPr lang="en-US" sz="1000" b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2006</a:t>
            </a: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, 39, 1598-1606.</a:t>
            </a:r>
            <a:endParaRPr lang="en-US" sz="1000" dirty="0">
              <a:solidFill>
                <a:prstClr val="black"/>
              </a:solidFill>
              <a:latin typeface="Helvetica" pitchFamily="34" charset="0"/>
              <a:ea typeface="+mn-ea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4" t="60930" r="9865"/>
          <a:stretch/>
        </p:blipFill>
        <p:spPr bwMode="auto">
          <a:xfrm>
            <a:off x="117979" y="1981200"/>
            <a:ext cx="2164063" cy="1545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00" y="1600200"/>
            <a:ext cx="241104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i="1" dirty="0" smtClean="0">
                <a:solidFill>
                  <a:prstClr val="black"/>
                </a:solidFill>
                <a:latin typeface="Calibri"/>
                <a:ea typeface="+mn-ea"/>
              </a:rPr>
              <a:t>A </a:t>
            </a:r>
            <a:r>
              <a:rPr lang="en-US" i="1" dirty="0" err="1" smtClean="0">
                <a:solidFill>
                  <a:prstClr val="black"/>
                </a:solidFill>
                <a:latin typeface="Calibri"/>
                <a:ea typeface="+mn-ea"/>
              </a:rPr>
              <a:t>cis</a:t>
            </a:r>
            <a:r>
              <a:rPr lang="en-US" i="1" dirty="0" smtClean="0">
                <a:solidFill>
                  <a:prstClr val="black"/>
                </a:solidFill>
                <a:latin typeface="Calibri"/>
                <a:ea typeface="+mn-ea"/>
              </a:rPr>
              <a:t> defect in MEH-PPV</a:t>
            </a:r>
            <a:endParaRPr lang="en-US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2" name="Picture 11" descr="academicSymbolWdm_copu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057400" y="3821668"/>
            <a:ext cx="2794355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i="1" dirty="0" smtClean="0">
                <a:solidFill>
                  <a:prstClr val="black"/>
                </a:solidFill>
                <a:latin typeface="Calibri"/>
                <a:ea typeface="+mn-ea"/>
              </a:rPr>
              <a:t>Keto Defects in Polyfluorene</a:t>
            </a:r>
            <a:endParaRPr lang="en-US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62200" y="2995613"/>
            <a:ext cx="1371600" cy="357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7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Outline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4114800" cy="5638800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</a:pPr>
            <a:r>
              <a:rPr lang="en-US" sz="2000" dirty="0" smtClean="0"/>
              <a:t>Background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/>
              <a:t>Conjugated Polymers &amp; Nanoparticles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/>
              <a:t>Excited States in CPs and CPNs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/>
              <a:t>Why Study CPNs?</a:t>
            </a:r>
            <a:endParaRPr lang="en-US" sz="1200" dirty="0"/>
          </a:p>
          <a:p>
            <a:pPr>
              <a:buClr>
                <a:srgbClr val="7030A0"/>
              </a:buClr>
            </a:pPr>
            <a:r>
              <a:rPr lang="en-US" sz="2000" dirty="0" smtClean="0"/>
              <a:t>Dye-Doped PFBT CPNs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/>
              <a:t>Red-shifted Emission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/>
              <a:t>Complex Fluorescence Lifetime Kinetics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/>
              <a:t>Modeling to Determine Intrinsic L</a:t>
            </a:r>
            <a:r>
              <a:rPr lang="en-US" sz="1600" baseline="-25000" dirty="0" smtClean="0"/>
              <a:t>D</a:t>
            </a:r>
          </a:p>
          <a:p>
            <a:pPr>
              <a:buClr>
                <a:srgbClr val="7030A0"/>
              </a:buClr>
            </a:pPr>
            <a:r>
              <a:rPr lang="en-US" sz="2000" dirty="0" smtClean="0"/>
              <a:t>Solvent-Induced Swelling of CPNs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/>
              <a:t>Fluorescence Quantum Yield/Spectral Shifting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/>
              <a:t> Picosecond Decay Kinetics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/>
              <a:t>Fluorescence Anisotropy Decay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/>
              <a:t>Lattice Model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/>
              <a:t>Quantum Yield/Mobility Tradeoff</a:t>
            </a:r>
          </a:p>
          <a:p>
            <a:pPr>
              <a:buClr>
                <a:srgbClr val="7030A0"/>
              </a:buClr>
            </a:pPr>
            <a:r>
              <a:rPr lang="en-US" sz="2000" dirty="0" smtClean="0"/>
              <a:t>Summary</a:t>
            </a:r>
            <a:endParaRPr lang="en-US" sz="2000" dirty="0"/>
          </a:p>
          <a:p>
            <a:pPr>
              <a:buClr>
                <a:srgbClr val="7030A0"/>
              </a:buClr>
            </a:pPr>
            <a:r>
              <a:rPr lang="en-US" sz="2000" dirty="0"/>
              <a:t>Acknowledgements</a:t>
            </a:r>
          </a:p>
          <a:p>
            <a:pPr marL="457200" lvl="1" indent="0">
              <a:buClr>
                <a:srgbClr val="7030A0"/>
              </a:buClr>
              <a:buNone/>
            </a:pP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76800" y="1066800"/>
            <a:ext cx="3962400" cy="563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7030A0"/>
              </a:buClr>
            </a:pPr>
            <a:endParaRPr lang="en-US" sz="2000" dirty="0" smtClean="0">
              <a:solidFill>
                <a:prstClr val="black"/>
              </a:solidFill>
            </a:endParaRPr>
          </a:p>
        </p:txBody>
      </p:sp>
      <p:pic>
        <p:nvPicPr>
          <p:cNvPr id="6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095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0" r="1"/>
          <a:stretch/>
        </p:blipFill>
        <p:spPr>
          <a:xfrm>
            <a:off x="4400233" y="1773936"/>
            <a:ext cx="4652010" cy="3864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Why Study CPNs? - </a:t>
            </a:r>
            <a:r>
              <a:rPr lang="en-US" sz="2800" b="1" i="1" dirty="0">
                <a:solidFill>
                  <a:srgbClr val="7030A0"/>
                </a:solidFill>
                <a:latin typeface="Helvetica" pitchFamily="34" charset="0"/>
              </a:rPr>
              <a:t>Photophysics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525963"/>
          </a:xfrm>
        </p:spPr>
        <p:txBody>
          <a:bodyPr>
            <a:normAutofit fontScale="92500" lnSpcReduction="20000"/>
          </a:bodyPr>
          <a:lstStyle/>
          <a:p>
            <a:pPr>
              <a:buClr>
                <a:srgbClr val="7030A0"/>
              </a:buClr>
            </a:pPr>
            <a:r>
              <a:rPr lang="en-US" dirty="0"/>
              <a:t>Many complex phenomena inherent in CPNs</a:t>
            </a:r>
          </a:p>
          <a:p>
            <a:pPr lvl="1">
              <a:buClr>
                <a:srgbClr val="7030A0"/>
              </a:buClr>
            </a:pPr>
            <a:r>
              <a:rPr lang="en-US" dirty="0"/>
              <a:t>Formation of aggregate species</a:t>
            </a:r>
          </a:p>
          <a:p>
            <a:pPr lvl="2">
              <a:buClr>
                <a:srgbClr val="7030A0"/>
              </a:buClr>
            </a:pPr>
            <a:r>
              <a:rPr lang="en-US" dirty="0"/>
              <a:t>H- and J-aggregates (two </a:t>
            </a:r>
            <a:r>
              <a:rPr lang="en-US" dirty="0" smtClean="0"/>
              <a:t>principal general types </a:t>
            </a:r>
            <a:r>
              <a:rPr lang="en-US" dirty="0"/>
              <a:t>of exciton states)</a:t>
            </a:r>
          </a:p>
          <a:p>
            <a:pPr lvl="2">
              <a:buClr>
                <a:srgbClr val="7030A0"/>
              </a:buClr>
            </a:pPr>
            <a:r>
              <a:rPr lang="en-US" dirty="0"/>
              <a:t>Excimers</a:t>
            </a:r>
          </a:p>
          <a:p>
            <a:pPr lvl="2">
              <a:buClr>
                <a:srgbClr val="7030A0"/>
              </a:buClr>
            </a:pPr>
            <a:r>
              <a:rPr lang="en-US" dirty="0"/>
              <a:t>Exciplexes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Depend on transition dipole alignment and orbital overlap</a:t>
            </a:r>
          </a:p>
          <a:p>
            <a:pPr marL="914400" lvl="2" indent="0">
              <a:buClr>
                <a:srgbClr val="7030A0"/>
              </a:buCl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1" name="Picture 11" descr="academicSymbolWdm_copu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477000"/>
            <a:ext cx="5652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Jelley, E. E. </a:t>
            </a:r>
            <a:r>
              <a:rPr lang="en-US" sz="1000" i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Nature (London) </a:t>
            </a:r>
            <a:r>
              <a:rPr lang="en-US" sz="1000" b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1937</a:t>
            </a: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, 139, 631-632.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Wurthner</a:t>
            </a: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, F., Kaiser, T. E., and </a:t>
            </a:r>
            <a:r>
              <a:rPr lang="en-US" sz="1000" dirty="0" err="1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Saha</a:t>
            </a: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-Moller, C. R. </a:t>
            </a:r>
            <a:r>
              <a:rPr lang="en-US" sz="1000" i="1" dirty="0" err="1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Angew</a:t>
            </a:r>
            <a:r>
              <a:rPr lang="en-US" sz="1000" i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. Chem. Int. Edit.</a:t>
            </a:r>
            <a:r>
              <a:rPr lang="en-US" sz="1000" dirty="0">
                <a:solidFill>
                  <a:prstClr val="black"/>
                </a:solidFill>
                <a:latin typeface="Helvetica" pitchFamily="34" charset="0"/>
                <a:ea typeface="+mn-ea"/>
              </a:rPr>
              <a:t> </a:t>
            </a:r>
            <a:r>
              <a:rPr lang="en-US" sz="1000" b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2011</a:t>
            </a: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, 50, 3376-3410.</a:t>
            </a:r>
            <a:endParaRPr lang="en-US" sz="1000" dirty="0">
              <a:solidFill>
                <a:prstClr val="black"/>
              </a:solidFill>
              <a:latin typeface="Helvetica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824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CPN </a:t>
            </a:r>
            <a:r>
              <a:rPr lang="en-US" sz="2800" b="1" i="1" dirty="0" err="1" smtClean="0">
                <a:solidFill>
                  <a:srgbClr val="7030A0"/>
                </a:solidFill>
                <a:latin typeface="Helvetica" pitchFamily="34" charset="0"/>
              </a:rPr>
              <a:t>Photophysics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05800" cy="4742765"/>
          </a:xfrm>
        </p:spPr>
        <p:txBody>
          <a:bodyPr>
            <a:normAutofit lnSpcReduction="10000"/>
          </a:bodyPr>
          <a:lstStyle/>
          <a:p>
            <a:pPr>
              <a:buClr>
                <a:srgbClr val="7030A0"/>
              </a:buClr>
            </a:pPr>
            <a:r>
              <a:rPr lang="en-US" dirty="0"/>
              <a:t>Want a model that can explain these complex </a:t>
            </a:r>
            <a:r>
              <a:rPr lang="en-US" dirty="0" smtClean="0"/>
              <a:t>phenomena</a:t>
            </a:r>
          </a:p>
          <a:p>
            <a:pPr lvl="1">
              <a:buClr>
                <a:srgbClr val="7030A0"/>
              </a:buClr>
            </a:pPr>
            <a:r>
              <a:rPr lang="en-US" dirty="0" err="1" smtClean="0"/>
              <a:t>Exciton</a:t>
            </a:r>
            <a:r>
              <a:rPr lang="en-US" dirty="0" smtClean="0"/>
              <a:t> Diffusion Energy Transfer Model</a:t>
            </a:r>
          </a:p>
          <a:p>
            <a:pPr>
              <a:buClr>
                <a:srgbClr val="7030A0"/>
              </a:buClr>
            </a:pPr>
            <a:r>
              <a:rPr lang="en-US" dirty="0"/>
              <a:t>Want to understand the underlying rate processes in CPNs as well as the length and time scales of </a:t>
            </a:r>
            <a:r>
              <a:rPr lang="en-US" dirty="0" err="1"/>
              <a:t>nanoscale</a:t>
            </a:r>
            <a:r>
              <a:rPr lang="en-US" dirty="0"/>
              <a:t> events in CPNs</a:t>
            </a:r>
          </a:p>
          <a:p>
            <a:pPr lvl="1">
              <a:buClr>
                <a:srgbClr val="7030A0"/>
              </a:buClr>
            </a:pPr>
            <a:r>
              <a:rPr lang="en-US" dirty="0"/>
              <a:t>Aid in optimizing CPNs for imaging applications and photovoltaic/OLED applications</a:t>
            </a:r>
          </a:p>
          <a:p>
            <a:pPr lvl="1">
              <a:buClr>
                <a:srgbClr val="7030A0"/>
              </a:buClr>
            </a:pPr>
            <a:r>
              <a:rPr lang="en-US" dirty="0"/>
              <a:t>Utilize a variety of time-resolved techniques to address these issues from multiple </a:t>
            </a:r>
            <a:r>
              <a:rPr lang="en-US" dirty="0" smtClean="0"/>
              <a:t>angles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6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71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Exciton Decay Processes in CPNs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2437"/>
            <a:ext cx="8229600" cy="4830763"/>
          </a:xfrm>
        </p:spPr>
        <p:txBody>
          <a:bodyPr>
            <a:normAutofit fontScale="70000" lnSpcReduction="20000"/>
          </a:bodyPr>
          <a:lstStyle/>
          <a:p>
            <a:pPr>
              <a:buClr>
                <a:srgbClr val="7030A0"/>
              </a:buClr>
            </a:pPr>
            <a:r>
              <a:rPr lang="en-US" dirty="0" smtClean="0"/>
              <a:t>Photon absorption/</a:t>
            </a:r>
            <a:r>
              <a:rPr lang="en-US" dirty="0" err="1" smtClean="0"/>
              <a:t>exciton</a:t>
            </a:r>
            <a:endParaRPr lang="en-US" dirty="0" smtClean="0"/>
          </a:p>
          <a:p>
            <a:pPr marL="0" indent="0">
              <a:buClr>
                <a:srgbClr val="7030A0"/>
              </a:buClr>
              <a:buNone/>
            </a:pPr>
            <a:r>
              <a:rPr lang="en-US" dirty="0"/>
              <a:t> </a:t>
            </a:r>
            <a:r>
              <a:rPr lang="en-US" dirty="0" smtClean="0"/>
              <a:t>    generation</a:t>
            </a:r>
            <a:endParaRPr lang="en-US" dirty="0"/>
          </a:p>
          <a:p>
            <a:pPr>
              <a:buClr>
                <a:srgbClr val="7030A0"/>
              </a:buClr>
            </a:pPr>
            <a:r>
              <a:rPr lang="en-US" dirty="0" err="1" smtClean="0"/>
              <a:t>Exciton</a:t>
            </a:r>
            <a:r>
              <a:rPr lang="en-US" dirty="0" smtClean="0"/>
              <a:t> decays </a:t>
            </a:r>
            <a:r>
              <a:rPr lang="en-US" dirty="0"/>
              <a:t>by an array of</a:t>
            </a:r>
          </a:p>
          <a:p>
            <a:pPr marL="0" indent="0">
              <a:buClr>
                <a:srgbClr val="7030A0"/>
              </a:buClr>
              <a:buNone/>
            </a:pPr>
            <a:r>
              <a:rPr lang="en-US" dirty="0"/>
              <a:t>    </a:t>
            </a:r>
            <a:r>
              <a:rPr lang="en-US" dirty="0" smtClean="0"/>
              <a:t> pathways</a:t>
            </a:r>
            <a:endParaRPr lang="en-US" dirty="0"/>
          </a:p>
          <a:p>
            <a:pPr lvl="1">
              <a:buClr>
                <a:srgbClr val="7030A0"/>
              </a:buClr>
            </a:pPr>
            <a:r>
              <a:rPr lang="en-US" sz="3100" dirty="0"/>
              <a:t>Radiative/</a:t>
            </a:r>
            <a:r>
              <a:rPr lang="en-US" sz="3100" dirty="0" err="1"/>
              <a:t>nonradiative</a:t>
            </a:r>
            <a:r>
              <a:rPr lang="en-US" sz="3100" dirty="0"/>
              <a:t> </a:t>
            </a:r>
            <a:r>
              <a:rPr lang="en-US" sz="3100" dirty="0" smtClean="0"/>
              <a:t>decay</a:t>
            </a:r>
          </a:p>
          <a:p>
            <a:pPr lvl="2">
              <a:buClr>
                <a:srgbClr val="7030A0"/>
              </a:buClr>
            </a:pPr>
            <a:r>
              <a:rPr lang="en-US" sz="2700" dirty="0" smtClean="0"/>
              <a:t>Energy transfer to lower energy </a:t>
            </a:r>
          </a:p>
          <a:p>
            <a:pPr marL="914400" lvl="2" indent="0">
              <a:buNone/>
            </a:pPr>
            <a:r>
              <a:rPr lang="en-US" sz="2700" dirty="0" smtClean="0"/>
              <a:t>    </a:t>
            </a:r>
            <a:r>
              <a:rPr lang="en-US" sz="2700" dirty="0" err="1" smtClean="0"/>
              <a:t>chromophores</a:t>
            </a:r>
            <a:r>
              <a:rPr lang="en-US" sz="2700" dirty="0" smtClean="0"/>
              <a:t> (</a:t>
            </a:r>
            <a:r>
              <a:rPr lang="en-US" sz="2700" dirty="0" err="1" smtClean="0"/>
              <a:t>homotransfer</a:t>
            </a:r>
            <a:r>
              <a:rPr lang="en-US" sz="2700" dirty="0" smtClean="0"/>
              <a:t>/</a:t>
            </a:r>
            <a:r>
              <a:rPr lang="en-US" sz="2700" dirty="0" err="1" smtClean="0"/>
              <a:t>exciton</a:t>
            </a:r>
            <a:endParaRPr lang="en-US" sz="2700" dirty="0" smtClean="0"/>
          </a:p>
          <a:p>
            <a:pPr marL="914400" lvl="2" indent="0">
              <a:buNone/>
            </a:pPr>
            <a:r>
              <a:rPr lang="en-US" sz="2700" dirty="0" smtClean="0"/>
              <a:t>    diffusion)</a:t>
            </a:r>
            <a:endParaRPr lang="en-US" sz="2700" dirty="0"/>
          </a:p>
          <a:p>
            <a:pPr lvl="1">
              <a:buClr>
                <a:srgbClr val="7030A0"/>
              </a:buClr>
            </a:pPr>
            <a:r>
              <a:rPr lang="en-US" sz="3100" dirty="0"/>
              <a:t>Polaron </a:t>
            </a:r>
            <a:r>
              <a:rPr lang="en-US" sz="3100" dirty="0" err="1" smtClean="0"/>
              <a:t>photogeneration</a:t>
            </a:r>
            <a:r>
              <a:rPr lang="en-US" sz="3100" dirty="0" smtClean="0"/>
              <a:t>/recombination/quenching</a:t>
            </a:r>
          </a:p>
          <a:p>
            <a:pPr lvl="2">
              <a:buClr>
                <a:srgbClr val="7030A0"/>
              </a:buClr>
            </a:pPr>
            <a:r>
              <a:rPr lang="en-US" sz="2700" dirty="0" err="1" smtClean="0"/>
              <a:t>Polaron</a:t>
            </a:r>
            <a:r>
              <a:rPr lang="en-US" sz="2700" dirty="0" smtClean="0"/>
              <a:t> transfer/diffusion</a:t>
            </a:r>
            <a:endParaRPr lang="en-US" sz="2700" dirty="0"/>
          </a:p>
          <a:p>
            <a:pPr lvl="1">
              <a:buClr>
                <a:srgbClr val="7030A0"/>
              </a:buClr>
            </a:pPr>
            <a:r>
              <a:rPr lang="en-US" sz="3100" dirty="0"/>
              <a:t>Quenching by defects</a:t>
            </a:r>
          </a:p>
          <a:p>
            <a:pPr lvl="1">
              <a:buClr>
                <a:srgbClr val="7030A0"/>
              </a:buClr>
            </a:pPr>
            <a:r>
              <a:rPr lang="en-US" sz="3100" dirty="0"/>
              <a:t>Energy transfer to </a:t>
            </a:r>
            <a:r>
              <a:rPr lang="en-US" sz="3100" dirty="0" smtClean="0"/>
              <a:t>dyes</a:t>
            </a:r>
          </a:p>
          <a:p>
            <a:pPr lvl="2">
              <a:buClr>
                <a:srgbClr val="7030A0"/>
              </a:buClr>
            </a:pPr>
            <a:r>
              <a:rPr lang="en-US" sz="2700" dirty="0" smtClean="0"/>
              <a:t>Hypothesized to reduce </a:t>
            </a:r>
            <a:r>
              <a:rPr lang="en-US" sz="2700" dirty="0" err="1" smtClean="0"/>
              <a:t>polaron</a:t>
            </a:r>
            <a:r>
              <a:rPr lang="en-US" sz="2700" dirty="0" smtClean="0"/>
              <a:t> generation (lower </a:t>
            </a:r>
            <a:r>
              <a:rPr lang="en-US" sz="2700" dirty="0" err="1" smtClean="0"/>
              <a:t>k</a:t>
            </a:r>
            <a:r>
              <a:rPr lang="en-US" sz="2700" baseline="-25000" dirty="0" err="1" smtClean="0"/>
              <a:t>ct</a:t>
            </a:r>
            <a:r>
              <a:rPr lang="en-US" sz="2700" dirty="0" smtClean="0"/>
              <a:t>)</a:t>
            </a:r>
          </a:p>
          <a:p>
            <a:pPr lvl="2">
              <a:buClr>
                <a:srgbClr val="7030A0"/>
              </a:buClr>
            </a:pPr>
            <a:r>
              <a:rPr lang="en-US" sz="2700" dirty="0" smtClean="0"/>
              <a:t>Competitive energy transfer between hole </a:t>
            </a:r>
            <a:r>
              <a:rPr lang="en-US" sz="2700" dirty="0" err="1" smtClean="0"/>
              <a:t>polarons</a:t>
            </a:r>
            <a:r>
              <a:rPr lang="en-US" sz="2700" dirty="0" smtClean="0"/>
              <a:t>/dyes</a:t>
            </a:r>
            <a:endParaRPr lang="en-US" sz="2700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C:\Users\Louis\Desktop\Proposal\Rate Figure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729" y="1295400"/>
            <a:ext cx="3428471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7" name="Picture 11" descr="academicSymbolWdm_copu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724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Red-shifted CPNs via </a:t>
            </a:r>
            <a:r>
              <a:rPr lang="en-US" sz="2800" b="1" i="1" dirty="0" err="1" smtClean="0">
                <a:solidFill>
                  <a:srgbClr val="7030A0"/>
                </a:solidFill>
                <a:latin typeface="Helvetica" pitchFamily="34" charset="0"/>
              </a:rPr>
              <a:t>Förster</a:t>
            </a: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 Resonance Energy Transfer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798637"/>
            <a:ext cx="4038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874837"/>
            <a:ext cx="4038600" cy="4525963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700" b="1" dirty="0" smtClean="0">
              <a:latin typeface="Helvetica" pitchFamily="34" charset="0"/>
            </a:endParaRPr>
          </a:p>
          <a:p>
            <a:pPr marL="0" indent="0">
              <a:buNone/>
            </a:pPr>
            <a:endParaRPr lang="en-US" sz="1700" b="1" dirty="0" smtClean="0">
              <a:latin typeface="Helvetica" pitchFamily="34" charset="0"/>
            </a:endParaRPr>
          </a:p>
          <a:p>
            <a:pPr marL="0" indent="0">
              <a:buNone/>
            </a:pPr>
            <a:r>
              <a:rPr lang="en-US" sz="1700" b="1" dirty="0" smtClean="0">
                <a:latin typeface="Helvetica" pitchFamily="34" charset="0"/>
              </a:rPr>
              <a:t>PFBT</a:t>
            </a:r>
            <a:r>
              <a:rPr lang="en-US" sz="1700" dirty="0" smtClean="0">
                <a:latin typeface="Helvetica" pitchFamily="34" charset="0"/>
              </a:rPr>
              <a:t> – Host Polymer</a:t>
            </a:r>
          </a:p>
          <a:p>
            <a:pPr>
              <a:buClr>
                <a:srgbClr val="7030A0"/>
              </a:buClr>
            </a:pPr>
            <a:r>
              <a:rPr lang="en-US" sz="1700" dirty="0" smtClean="0">
                <a:latin typeface="Helvetica" pitchFamily="34" charset="0"/>
              </a:rPr>
              <a:t>Very </a:t>
            </a:r>
            <a:r>
              <a:rPr lang="en-US" sz="1700" dirty="0" err="1" smtClean="0">
                <a:latin typeface="Helvetica" pitchFamily="34" charset="0"/>
              </a:rPr>
              <a:t>photostable</a:t>
            </a:r>
            <a:r>
              <a:rPr lang="en-US" sz="1700" dirty="0" smtClean="0">
                <a:latin typeface="Helvetica" pitchFamily="34" charset="0"/>
              </a:rPr>
              <a:t> (~10</a:t>
            </a:r>
            <a:r>
              <a:rPr lang="en-US" sz="1700" baseline="30000" dirty="0">
                <a:latin typeface="Helvetica" pitchFamily="34" charset="0"/>
              </a:rPr>
              <a:t>9</a:t>
            </a:r>
            <a:r>
              <a:rPr lang="en-US" sz="1700" dirty="0" smtClean="0">
                <a:latin typeface="Helvetica" pitchFamily="34" charset="0"/>
              </a:rPr>
              <a:t> photons emitted before </a:t>
            </a:r>
            <a:r>
              <a:rPr lang="en-US" sz="1700" dirty="0" err="1" smtClean="0">
                <a:latin typeface="Helvetica" pitchFamily="34" charset="0"/>
              </a:rPr>
              <a:t>photobleaching</a:t>
            </a:r>
            <a:r>
              <a:rPr lang="en-US" sz="1700" dirty="0" smtClean="0">
                <a:latin typeface="Helvetica" pitchFamily="34" charset="0"/>
              </a:rPr>
              <a:t>)</a:t>
            </a:r>
          </a:p>
          <a:p>
            <a:pPr>
              <a:buClr>
                <a:srgbClr val="7030A0"/>
              </a:buClr>
            </a:pPr>
            <a:r>
              <a:rPr lang="en-US" sz="1700" dirty="0" smtClean="0">
                <a:latin typeface="Helvetica" pitchFamily="34" charset="0"/>
              </a:rPr>
              <a:t>High quantum yield (0.66 in THF)</a:t>
            </a:r>
          </a:p>
          <a:p>
            <a:pPr>
              <a:buClr>
                <a:srgbClr val="7030A0"/>
              </a:buClr>
            </a:pPr>
            <a:r>
              <a:rPr lang="en-US" sz="1700" dirty="0" smtClean="0">
                <a:latin typeface="Helvetica" pitchFamily="34" charset="0"/>
              </a:rPr>
              <a:t>Broad emission spectrum</a:t>
            </a:r>
          </a:p>
          <a:p>
            <a:pPr marL="0" indent="0">
              <a:buNone/>
            </a:pPr>
            <a:r>
              <a:rPr lang="en-US" sz="1700" b="1" dirty="0" err="1" smtClean="0">
                <a:latin typeface="Helvetica" pitchFamily="34" charset="0"/>
              </a:rPr>
              <a:t>Perylene</a:t>
            </a:r>
            <a:r>
              <a:rPr lang="en-US" sz="1700" b="1" dirty="0" smtClean="0">
                <a:latin typeface="Helvetica" pitchFamily="34" charset="0"/>
              </a:rPr>
              <a:t> Red</a:t>
            </a:r>
            <a:r>
              <a:rPr lang="en-US" sz="1700" dirty="0" smtClean="0">
                <a:latin typeface="Helvetica" pitchFamily="34" charset="0"/>
              </a:rPr>
              <a:t> – Nonpolar dye dopant</a:t>
            </a:r>
            <a:endParaRPr lang="en-US" sz="1700" b="1" dirty="0">
              <a:latin typeface="Helvetica" pitchFamily="34" charset="0"/>
            </a:endParaRPr>
          </a:p>
          <a:p>
            <a:pPr>
              <a:buClr>
                <a:srgbClr val="7030A0"/>
              </a:buClr>
            </a:pPr>
            <a:r>
              <a:rPr lang="en-US" sz="1700" dirty="0" smtClean="0">
                <a:latin typeface="Helvetica" pitchFamily="34" charset="0"/>
              </a:rPr>
              <a:t>High quantum yield (0.98 in DCM)</a:t>
            </a:r>
          </a:p>
          <a:p>
            <a:pPr>
              <a:buClr>
                <a:srgbClr val="7030A0"/>
              </a:buClr>
            </a:pPr>
            <a:r>
              <a:rPr lang="en-US" sz="1700" dirty="0" smtClean="0">
                <a:latin typeface="Helvetica" pitchFamily="34" charset="0"/>
              </a:rPr>
              <a:t>Laser dye – highly </a:t>
            </a:r>
            <a:r>
              <a:rPr lang="en-US" sz="1700" dirty="0" err="1" smtClean="0">
                <a:latin typeface="Helvetica" pitchFamily="34" charset="0"/>
              </a:rPr>
              <a:t>photostable</a:t>
            </a:r>
            <a:endParaRPr lang="en-US" sz="1700" dirty="0" smtClean="0">
              <a:latin typeface="Helvetica" pitchFamily="34" charset="0"/>
            </a:endParaRPr>
          </a:p>
          <a:p>
            <a:pPr>
              <a:buClr>
                <a:srgbClr val="7030A0"/>
              </a:buClr>
            </a:pPr>
            <a:r>
              <a:rPr lang="en-US" sz="1700" dirty="0" smtClean="0">
                <a:latin typeface="Helvetica" pitchFamily="34" charset="0"/>
              </a:rPr>
              <a:t>Excellent spectral overlap with PFBT</a:t>
            </a:r>
          </a:p>
          <a:p>
            <a:pPr>
              <a:buClr>
                <a:srgbClr val="7030A0"/>
              </a:buClr>
            </a:pPr>
            <a:r>
              <a:rPr lang="en-US" sz="1700" dirty="0" smtClean="0">
                <a:latin typeface="Helvetica" pitchFamily="34" charset="0"/>
              </a:rPr>
              <a:t>Red-shifted emission spectrum</a:t>
            </a:r>
          </a:p>
        </p:txBody>
      </p:sp>
      <p:pic>
        <p:nvPicPr>
          <p:cNvPr id="1026" name="Picture 2" descr="C:\Users\Louis\Desktop\Proposal\overlap ed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0402"/>
            <a:ext cx="2822448" cy="221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1" y="1615835"/>
            <a:ext cx="7582298" cy="227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hot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810" y="1828800"/>
            <a:ext cx="91122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photo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5" y="1981200"/>
            <a:ext cx="91122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photo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5" y="2362200"/>
            <a:ext cx="91122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photo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5" y="2590800"/>
            <a:ext cx="91122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redphoton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223278">
            <a:off x="7307578" y="1921477"/>
            <a:ext cx="993775" cy="13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redphoton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3972">
            <a:off x="6954415" y="937913"/>
            <a:ext cx="134937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redphoton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5194">
            <a:off x="7011672" y="2984656"/>
            <a:ext cx="993775" cy="13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redphoton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606397">
            <a:off x="5615924" y="3035996"/>
            <a:ext cx="993775" cy="13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0" y="-2977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Dye-Doped PFBT CPNs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2" name="Picture 11" descr="academicSymbolWdm_copur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0" y="6611779"/>
            <a:ext cx="4386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Groff, L. C., Wang, X., McNeill, J. D., </a:t>
            </a:r>
            <a:r>
              <a:rPr lang="en-US" sz="1000" i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J. Phys. Chem. C </a:t>
            </a:r>
            <a:r>
              <a:rPr lang="en-US" sz="1000" b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2013</a:t>
            </a: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, 117, 25748. </a:t>
            </a:r>
            <a:endParaRPr lang="en-US" sz="1000" dirty="0">
              <a:solidFill>
                <a:prstClr val="black"/>
              </a:solidFill>
              <a:latin typeface="Helvetica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287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3238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</a:rPr>
              <a:t>Preparing Dye-doped CPNs</a:t>
            </a:r>
            <a:endParaRPr lang="en-US" sz="2800" b="1" i="1" dirty="0">
              <a:solidFill>
                <a:srgbClr val="7030A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874837"/>
            <a:ext cx="4038600" cy="4525963"/>
          </a:xfrm>
        </p:spPr>
        <p:txBody>
          <a:bodyPr/>
          <a:lstStyle/>
          <a:p>
            <a:pPr>
              <a:buClr>
                <a:srgbClr val="7030A0"/>
              </a:buClr>
            </a:pPr>
            <a:r>
              <a:rPr lang="en-US" b="1" dirty="0" smtClean="0"/>
              <a:t>Reprecipitation method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Polymer/dye dissolved in THF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Dilute solution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Rapidly mix with water under sonication (30 s)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Remove THF and filter to remove large aggregates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Mean particle size ~10 nm</a:t>
            </a:r>
          </a:p>
        </p:txBody>
      </p:sp>
      <p:pic>
        <p:nvPicPr>
          <p:cNvPr id="1028" name="Picture 4" descr="C:\Users\Louis\Desktop\Proposal\NP Prep Slide F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34" y="1752600"/>
            <a:ext cx="4650566" cy="438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+mj-lt"/>
              </a:rPr>
              <a:t>Dye-Doped PFBT CPNs</a:t>
            </a:r>
            <a:endParaRPr lang="en-US" sz="1400" i="1" dirty="0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611779"/>
            <a:ext cx="4386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Groff, L. C., Wang, X., McNeill, J. D., </a:t>
            </a:r>
            <a:r>
              <a:rPr lang="en-US" sz="1000" i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J. Phys. Chem. C </a:t>
            </a:r>
            <a:r>
              <a:rPr lang="en-US" sz="1000" b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2013</a:t>
            </a: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, 117, 25748. </a:t>
            </a:r>
            <a:endParaRPr lang="en-US" sz="1000" dirty="0">
              <a:solidFill>
                <a:prstClr val="black"/>
              </a:solidFill>
              <a:latin typeface="Helvetica" pitchFamily="34" charset="0"/>
              <a:ea typeface="+mn-ea"/>
            </a:endParaRPr>
          </a:p>
        </p:txBody>
      </p:sp>
      <p:pic>
        <p:nvPicPr>
          <p:cNvPr id="9" name="Picture 11" descr="academicSymbolWdm_copu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841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err="1" smtClean="0">
                <a:solidFill>
                  <a:srgbClr val="7030A0"/>
                </a:solidFill>
                <a:latin typeface="Helvetica" pitchFamily="34" charset="0"/>
              </a:rPr>
              <a:t>Förster</a:t>
            </a: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 Resonance Energy Transfer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447800"/>
                <a:ext cx="4267200" cy="495300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Clr>
                    <a:srgbClr val="7030A0"/>
                  </a:buClr>
                </a:pPr>
                <a:r>
                  <a:rPr lang="en-US" dirty="0" smtClean="0"/>
                  <a:t>Interacting chromophore transition dipoles</a:t>
                </a:r>
              </a:p>
              <a:p>
                <a:pPr lvl="1">
                  <a:buClr>
                    <a:srgbClr val="7030A0"/>
                  </a:buClr>
                </a:pPr>
                <a:r>
                  <a:rPr lang="en-US" dirty="0" smtClean="0"/>
                  <a:t>Related to dimer model</a:t>
                </a:r>
              </a:p>
              <a:p>
                <a:pPr lvl="1">
                  <a:buClr>
                    <a:srgbClr val="7030A0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𝑑𝑑</m:t>
                        </m:r>
                      </m:sub>
                    </m:sSub>
                    <m:r>
                      <a:rPr lang="en-US" i="1" smtClean="0">
                        <a:latin typeface="Cambria Math"/>
                        <a:ea typeface="Cambria Math"/>
                      </a:rPr>
                      <m:t>∝</m:t>
                    </m:r>
                    <m:sSup>
                      <m:sSupPr>
                        <m:ctrlPr>
                          <a:rPr lang="en-US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−3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>
                  <a:buClr>
                    <a:srgbClr val="7030A0"/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|</m:t>
                        </m:r>
                        <m:r>
                          <a:rPr lang="en-US" i="1">
                            <a:latin typeface="Cambria Math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=2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𝜋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ℏ</m:t>
                    </m:r>
                    <m:sSup>
                      <m:sSup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|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𝑑𝑑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𝜌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𝑟𝑒𝑠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endParaRPr lang="en-US" dirty="0" smtClean="0"/>
              </a:p>
              <a:p>
                <a:pPr lvl="1">
                  <a:buClr>
                    <a:srgbClr val="7030A0"/>
                  </a:buClr>
                </a:pPr>
                <a:r>
                  <a:rPr lang="en-US" dirty="0" smtClean="0"/>
                  <a:t>Yields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dirty="0" smtClean="0"/>
                  <a:t> dependence</a:t>
                </a:r>
              </a:p>
              <a:p>
                <a:pPr>
                  <a:buClr>
                    <a:srgbClr val="7030A0"/>
                  </a:buClr>
                </a:pPr>
                <a:r>
                  <a:rPr lang="en-US" dirty="0" smtClean="0"/>
                  <a:t>Non-radiative energy transfer from donor to acceptor</a:t>
                </a:r>
              </a:p>
              <a:p>
                <a:pPr>
                  <a:buClr>
                    <a:srgbClr val="7030A0"/>
                  </a:buClr>
                </a:pPr>
                <a:r>
                  <a:rPr lang="en-US" dirty="0" smtClean="0"/>
                  <a:t>Donor/acceptor can be identical or different</a:t>
                </a:r>
              </a:p>
              <a:p>
                <a:pPr lvl="1">
                  <a:buClr>
                    <a:srgbClr val="7030A0"/>
                  </a:buClr>
                </a:pPr>
                <a:r>
                  <a:rPr lang="en-US" sz="2900" dirty="0" smtClean="0"/>
                  <a:t>Identical: Homotransfer</a:t>
                </a:r>
              </a:p>
              <a:p>
                <a:pPr lvl="2">
                  <a:buClr>
                    <a:srgbClr val="7030A0"/>
                  </a:buClr>
                </a:pPr>
                <a:r>
                  <a:rPr lang="en-US" sz="2500" dirty="0" smtClean="0"/>
                  <a:t>Degenerate chromophores</a:t>
                </a:r>
              </a:p>
              <a:p>
                <a:pPr lvl="2">
                  <a:buClr>
                    <a:srgbClr val="7030A0"/>
                  </a:buClr>
                </a:pPr>
                <a:r>
                  <a:rPr lang="en-US" sz="2500" dirty="0" smtClean="0"/>
                  <a:t>Thermal disorder causes incoherent transfer</a:t>
                </a:r>
              </a:p>
              <a:p>
                <a:pPr lvl="1">
                  <a:buClr>
                    <a:srgbClr val="7030A0"/>
                  </a:buClr>
                </a:pPr>
                <a:r>
                  <a:rPr lang="en-US" sz="2900" dirty="0" smtClean="0"/>
                  <a:t>Different: Heterotransfer</a:t>
                </a:r>
              </a:p>
              <a:p>
                <a:pPr lvl="2">
                  <a:buClr>
                    <a:srgbClr val="7030A0"/>
                  </a:buClr>
                </a:pPr>
                <a:r>
                  <a:rPr lang="en-US" sz="2500" dirty="0" smtClean="0"/>
                  <a:t>Transfer to dopants or defects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447800"/>
                <a:ext cx="4267200" cy="4953000"/>
              </a:xfrm>
              <a:blipFill rotWithShape="1">
                <a:blip r:embed="rId3"/>
                <a:stretch>
                  <a:fillRect l="-1714" t="-1970" r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25</a:t>
            </a:fld>
            <a:endParaRPr lang="en-US" dirty="0"/>
          </a:p>
        </p:txBody>
      </p:sp>
      <p:sp>
        <p:nvSpPr>
          <p:cNvPr id="15" name="Text Box 102"/>
          <p:cNvSpPr txBox="1">
            <a:spLocks noChangeArrowheads="1"/>
          </p:cNvSpPr>
          <p:nvPr/>
        </p:nvSpPr>
        <p:spPr bwMode="auto">
          <a:xfrm>
            <a:off x="0" y="6396335"/>
            <a:ext cx="5867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200" dirty="0" err="1">
                <a:latin typeface="+mj-lt"/>
              </a:rPr>
              <a:t>Lakowicz</a:t>
            </a:r>
            <a:r>
              <a:rPr lang="en-US" sz="1200" dirty="0">
                <a:latin typeface="+mj-lt"/>
              </a:rPr>
              <a:t>, J. R., </a:t>
            </a:r>
            <a:r>
              <a:rPr lang="en-US" sz="1200" i="1" dirty="0">
                <a:latin typeface="+mj-lt"/>
              </a:rPr>
              <a:t>Principles of Fluorescence Spectroscopy. Third ed.; New York, 2006.</a:t>
            </a:r>
          </a:p>
          <a:p>
            <a:r>
              <a:rPr lang="en-US" altLang="zh-CN" sz="1200" dirty="0" smtClean="0">
                <a:latin typeface="+mj-lt"/>
                <a:ea typeface="宋体" pitchFamily="2" charset="-122"/>
              </a:rPr>
              <a:t>Förster, T. </a:t>
            </a:r>
            <a:r>
              <a:rPr lang="en-US" altLang="zh-CN" sz="1200" i="1" dirty="0" smtClean="0">
                <a:latin typeface="+mj-lt"/>
                <a:ea typeface="宋体" pitchFamily="2" charset="-122"/>
              </a:rPr>
              <a:t>Ann. Phys.</a:t>
            </a:r>
            <a:r>
              <a:rPr lang="en-US" altLang="zh-CN" sz="1200" dirty="0">
                <a:latin typeface="+mj-lt"/>
                <a:ea typeface="宋体" pitchFamily="2" charset="-122"/>
              </a:rPr>
              <a:t> </a:t>
            </a:r>
            <a:r>
              <a:rPr lang="en-US" altLang="zh-CN" sz="1200" b="1" dirty="0" smtClean="0">
                <a:latin typeface="+mj-lt"/>
                <a:ea typeface="宋体" pitchFamily="2" charset="-122"/>
              </a:rPr>
              <a:t>1948</a:t>
            </a:r>
            <a:r>
              <a:rPr lang="en-US" altLang="zh-CN" sz="1200" dirty="0" smtClean="0">
                <a:latin typeface="+mj-lt"/>
                <a:ea typeface="宋体" pitchFamily="2" charset="-122"/>
              </a:rPr>
              <a:t>, 437, 55-75.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0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+mj-lt"/>
              </a:rPr>
              <a:t>Dye-Doped PFBT CPNs</a:t>
            </a:r>
            <a:endParaRPr lang="en-US" sz="14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02272" y="1752600"/>
                <a:ext cx="3360728" cy="141859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𝑒𝑡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𝜏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𝑅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400" dirty="0" smtClean="0"/>
              </a:p>
              <a:p>
                <a:endParaRPr lang="en-US" dirty="0" smtClean="0"/>
              </a:p>
              <a:p>
                <a:r>
                  <a:rPr lang="en-US" i="1" dirty="0" smtClean="0"/>
                  <a:t>Energy Transfer Rate Constant</a:t>
                </a:r>
                <a:endParaRPr lang="en-US" i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272" y="1752600"/>
                <a:ext cx="3360728" cy="1418593"/>
              </a:xfrm>
              <a:prstGeom prst="rect">
                <a:avLst/>
              </a:prstGeom>
              <a:blipFill rotWithShape="1">
                <a:blip r:embed="rId4"/>
                <a:stretch>
                  <a:fillRect l="-1264" r="-722" b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11" descr="academicSymbolWdm_copu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Picture 2" descr="C:\Users\Louis\Desktop\Dissertation\Figures\PFBT and Perylene Re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497072"/>
            <a:ext cx="3898392" cy="259892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43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 descr="C:\Users\Louis\Desktop\Dissertation\Figures\Kappa2 Illustrati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5"/>
          <a:stretch/>
        </p:blipFill>
        <p:spPr bwMode="auto">
          <a:xfrm>
            <a:off x="5334000" y="1022720"/>
            <a:ext cx="2590800" cy="187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err="1" smtClean="0">
                <a:solidFill>
                  <a:srgbClr val="7030A0"/>
                </a:solidFill>
                <a:latin typeface="Helvetica" pitchFamily="34" charset="0"/>
              </a:rPr>
              <a:t>Förster</a:t>
            </a: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 Resonance Energy Transfer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343400" cy="4953000"/>
          </a:xfrm>
        </p:spPr>
        <p:txBody>
          <a:bodyPr>
            <a:normAutofit fontScale="85000" lnSpcReduction="10000"/>
          </a:bodyPr>
          <a:lstStyle/>
          <a:p>
            <a:pPr>
              <a:buClr>
                <a:srgbClr val="7030A0"/>
              </a:buClr>
            </a:pPr>
            <a:r>
              <a:rPr lang="en-US" dirty="0" smtClean="0"/>
              <a:t>Energy transfer efficiency depends on spectral overlap, distance between donor/acceptor and orientation </a:t>
            </a:r>
            <a:endParaRPr lang="en-US" dirty="0"/>
          </a:p>
          <a:p>
            <a:pPr lvl="1">
              <a:buClr>
                <a:srgbClr val="7030A0"/>
              </a:buClr>
            </a:pPr>
            <a:r>
              <a:rPr lang="en-US" sz="2900" dirty="0"/>
              <a:t>Scales as </a:t>
            </a:r>
            <a:r>
              <a:rPr lang="en-US" sz="2900" dirty="0" smtClean="0"/>
              <a:t>R</a:t>
            </a:r>
            <a:r>
              <a:rPr lang="en-US" sz="2900" baseline="30000" dirty="0" smtClean="0"/>
              <a:t>-6</a:t>
            </a:r>
            <a:endParaRPr lang="en-US" sz="2900" baseline="30000" dirty="0"/>
          </a:p>
          <a:p>
            <a:pPr lvl="1">
              <a:buClr>
                <a:srgbClr val="7030A0"/>
              </a:buClr>
            </a:pPr>
            <a:r>
              <a:rPr lang="en-US" sz="2900" dirty="0"/>
              <a:t>Useful as </a:t>
            </a:r>
            <a:r>
              <a:rPr lang="en-US" sz="2900" dirty="0" smtClean="0"/>
              <a:t>“molecular </a:t>
            </a:r>
            <a:r>
              <a:rPr lang="en-US" sz="2900" dirty="0"/>
              <a:t>ruler</a:t>
            </a:r>
            <a:r>
              <a:rPr lang="en-US" sz="2900" dirty="0" smtClean="0"/>
              <a:t>”</a:t>
            </a:r>
          </a:p>
          <a:p>
            <a:pPr>
              <a:buClr>
                <a:srgbClr val="7030A0"/>
              </a:buClr>
            </a:pPr>
            <a:r>
              <a:rPr lang="en-US" dirty="0" err="1" smtClean="0"/>
              <a:t>Förster</a:t>
            </a:r>
            <a:r>
              <a:rPr lang="en-US" dirty="0" smtClean="0"/>
              <a:t> </a:t>
            </a:r>
            <a:r>
              <a:rPr lang="en-US" dirty="0" err="1" smtClean="0"/>
              <a:t>Radus</a:t>
            </a:r>
            <a:r>
              <a:rPr lang="en-US" dirty="0" smtClean="0"/>
              <a:t> (R</a:t>
            </a:r>
            <a:r>
              <a:rPr lang="en-US" baseline="-25000" dirty="0" smtClean="0"/>
              <a:t>0</a:t>
            </a:r>
            <a:r>
              <a:rPr lang="en-US" dirty="0" smtClean="0"/>
              <a:t>)</a:t>
            </a:r>
          </a:p>
          <a:p>
            <a:pPr lvl="1">
              <a:buClr>
                <a:srgbClr val="7030A0"/>
              </a:buClr>
            </a:pPr>
            <a:r>
              <a:rPr lang="en-US" sz="2900" dirty="0" smtClean="0"/>
              <a:t>Distance at which energy transfer efficiency = 50%</a:t>
            </a:r>
          </a:p>
          <a:p>
            <a:pPr lvl="1">
              <a:buClr>
                <a:srgbClr val="7030A0"/>
              </a:buClr>
            </a:pPr>
            <a:r>
              <a:rPr lang="en-US" sz="2900" dirty="0" smtClean="0"/>
              <a:t>Typically &lt; 10 nm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26</a:t>
            </a:fld>
            <a:endParaRPr lang="en-US"/>
          </a:p>
        </p:txBody>
      </p:sp>
      <p:sp>
        <p:nvSpPr>
          <p:cNvPr id="15" name="Text Box 102"/>
          <p:cNvSpPr txBox="1">
            <a:spLocks noChangeArrowheads="1"/>
          </p:cNvSpPr>
          <p:nvPr/>
        </p:nvSpPr>
        <p:spPr bwMode="auto">
          <a:xfrm>
            <a:off x="0" y="6248400"/>
            <a:ext cx="5867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 dirty="0">
                <a:latin typeface="+mj-lt"/>
                <a:ea typeface="宋体" pitchFamily="2" charset="-122"/>
              </a:rPr>
              <a:t>http://bio.physics.illinois.edu/newTechnique.html</a:t>
            </a:r>
            <a:endParaRPr lang="en-US" sz="1200" dirty="0" smtClean="0">
              <a:latin typeface="+mj-lt"/>
            </a:endParaRPr>
          </a:p>
          <a:p>
            <a:r>
              <a:rPr lang="en-US" sz="1200" dirty="0" err="1" smtClean="0">
                <a:latin typeface="+mj-lt"/>
              </a:rPr>
              <a:t>Lakowicz</a:t>
            </a:r>
            <a:r>
              <a:rPr lang="en-US" sz="1200" dirty="0">
                <a:latin typeface="+mj-lt"/>
              </a:rPr>
              <a:t>, J. R., </a:t>
            </a:r>
            <a:r>
              <a:rPr lang="en-US" sz="1200" i="1" dirty="0">
                <a:latin typeface="+mj-lt"/>
              </a:rPr>
              <a:t>Principles of Fluorescence Spectroscopy. Third ed.; New York, 2006.</a:t>
            </a:r>
          </a:p>
          <a:p>
            <a:r>
              <a:rPr lang="en-US" altLang="zh-CN" sz="1200" dirty="0" err="1" smtClean="0">
                <a:latin typeface="+mj-lt"/>
                <a:ea typeface="宋体" pitchFamily="2" charset="-122"/>
              </a:rPr>
              <a:t>Stryer</a:t>
            </a:r>
            <a:r>
              <a:rPr lang="en-US" altLang="zh-CN" sz="1200" dirty="0" smtClean="0">
                <a:latin typeface="+mj-lt"/>
                <a:ea typeface="宋体" pitchFamily="2" charset="-122"/>
              </a:rPr>
              <a:t>, L. </a:t>
            </a:r>
            <a:r>
              <a:rPr lang="en-US" altLang="zh-CN" sz="1200" i="1" dirty="0" err="1" smtClean="0">
                <a:latin typeface="+mj-lt"/>
                <a:ea typeface="宋体" pitchFamily="2" charset="-122"/>
              </a:rPr>
              <a:t>Annu</a:t>
            </a:r>
            <a:r>
              <a:rPr lang="en-US" altLang="zh-CN" sz="1200" i="1" dirty="0" smtClean="0">
                <a:latin typeface="+mj-lt"/>
                <a:ea typeface="宋体" pitchFamily="2" charset="-122"/>
              </a:rPr>
              <a:t>. Rev. </a:t>
            </a:r>
            <a:r>
              <a:rPr lang="en-US" altLang="zh-CN" sz="1200" i="1" dirty="0" err="1" smtClean="0">
                <a:latin typeface="+mj-lt"/>
                <a:ea typeface="宋体" pitchFamily="2" charset="-122"/>
              </a:rPr>
              <a:t>Biochem</a:t>
            </a:r>
            <a:r>
              <a:rPr lang="en-US" altLang="zh-CN" sz="1200" i="1" dirty="0" smtClean="0">
                <a:latin typeface="+mj-lt"/>
                <a:ea typeface="宋体" pitchFamily="2" charset="-122"/>
              </a:rPr>
              <a:t>.</a:t>
            </a:r>
            <a:r>
              <a:rPr lang="en-US" altLang="zh-CN" sz="1200" dirty="0" smtClean="0">
                <a:latin typeface="+mj-lt"/>
                <a:ea typeface="宋体" pitchFamily="2" charset="-122"/>
              </a:rPr>
              <a:t> </a:t>
            </a:r>
            <a:r>
              <a:rPr lang="en-US" altLang="zh-CN" sz="1200" b="1" dirty="0" smtClean="0">
                <a:latin typeface="+mj-lt"/>
                <a:ea typeface="宋体" pitchFamily="2" charset="-122"/>
              </a:rPr>
              <a:t>1978</a:t>
            </a:r>
            <a:r>
              <a:rPr lang="en-US" altLang="zh-CN" sz="1200" dirty="0" smtClean="0">
                <a:latin typeface="+mj-lt"/>
                <a:ea typeface="宋体" pitchFamily="2" charset="-122"/>
              </a:rPr>
              <a:t>, 47, 819-846.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334084"/>
              </p:ext>
            </p:extLst>
          </p:nvPr>
        </p:nvGraphicFramePr>
        <p:xfrm>
          <a:off x="2476500" y="3048000"/>
          <a:ext cx="3429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9" name="Equation" r:id="rId4" imgW="190440" imgH="190440" progId="Equation.3">
                  <p:embed/>
                </p:oleObj>
              </mc:Choice>
              <mc:Fallback>
                <p:oleObj name="Equation" r:id="rId4" imgW="19044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76500" y="3048000"/>
                        <a:ext cx="3429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0" y="0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+mj-lt"/>
              </a:rPr>
              <a:t>Dye-Doped PFBT CPNs</a:t>
            </a:r>
            <a:endParaRPr lang="en-US" sz="1400" i="1" dirty="0">
              <a:latin typeface="+mj-lt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433054"/>
              </p:ext>
            </p:extLst>
          </p:nvPr>
        </p:nvGraphicFramePr>
        <p:xfrm>
          <a:off x="4914898" y="5562600"/>
          <a:ext cx="384810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0" name="Equation" r:id="rId6" imgW="2565360" imgH="457200" progId="Equation.3">
                  <p:embed/>
                </p:oleObj>
              </mc:Choice>
              <mc:Fallback>
                <p:oleObj name="Equation" r:id="rId6" imgW="256536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14898" y="5562600"/>
                        <a:ext cx="3848102" cy="68580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2" descr="C:\Users\Louis\Desktop\Proposal\overlap edit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770" y="3352800"/>
            <a:ext cx="2231539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7" descr="http://bio.physics.illinois.edu/images/FRET_concept.jpg"/>
          <p:cNvPicPr>
            <a:picLocks noChangeAspect="1" noChangeArrowheads="1"/>
          </p:cNvPicPr>
          <p:nvPr/>
        </p:nvPicPr>
        <p:blipFill rotWithShape="1">
          <a:blip r:embed="rId9" cstate="print"/>
          <a:srcRect l="55231" t="51165"/>
          <a:stretch/>
        </p:blipFill>
        <p:spPr bwMode="auto">
          <a:xfrm>
            <a:off x="7107970" y="3484948"/>
            <a:ext cx="2112230" cy="1468052"/>
          </a:xfrm>
          <a:prstGeom prst="rect">
            <a:avLst/>
          </a:prstGeom>
          <a:noFill/>
        </p:spPr>
      </p:pic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825436"/>
              </p:ext>
            </p:extLst>
          </p:nvPr>
        </p:nvGraphicFramePr>
        <p:xfrm>
          <a:off x="5334000" y="2895600"/>
          <a:ext cx="268705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1" name="Equation" r:id="rId10" imgW="1701720" imgH="241200" progId="Equation.3">
                  <p:embed/>
                </p:oleObj>
              </mc:Choice>
              <mc:Fallback>
                <p:oleObj name="Equation" r:id="rId10" imgW="170172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34000" y="2895600"/>
                        <a:ext cx="2687053" cy="38100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11" descr="academicSymbolWdm_copur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155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Red-shifted, High Quantum </a:t>
            </a:r>
            <a:b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</a:b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Yield Dye-doped CPNs</a:t>
            </a:r>
            <a:endParaRPr lang="en-US" sz="2800" dirty="0">
              <a:latin typeface="Helvetica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4038600" cy="4756150"/>
          </a:xfrm>
        </p:spPr>
        <p:txBody>
          <a:bodyPr>
            <a:normAutofit fontScale="85000" lnSpcReduction="20000"/>
          </a:bodyPr>
          <a:lstStyle/>
          <a:p>
            <a:pPr>
              <a:buClr>
                <a:srgbClr val="7030A0"/>
              </a:buClr>
            </a:pPr>
            <a:r>
              <a:rPr lang="en-US" dirty="0" smtClean="0"/>
              <a:t>Efficient quenching of PFBT emission by </a:t>
            </a:r>
            <a:r>
              <a:rPr lang="en-US" dirty="0" err="1" smtClean="0"/>
              <a:t>perylene</a:t>
            </a:r>
            <a:r>
              <a:rPr lang="en-US" dirty="0" smtClean="0"/>
              <a:t> red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86% quenching at 2% </a:t>
            </a:r>
            <a:r>
              <a:rPr lang="en-US" dirty="0" err="1" smtClean="0"/>
              <a:t>perylene</a:t>
            </a:r>
            <a:r>
              <a:rPr lang="en-US" dirty="0" smtClean="0"/>
              <a:t> red</a:t>
            </a:r>
          </a:p>
          <a:p>
            <a:pPr>
              <a:buClr>
                <a:srgbClr val="7030A0"/>
              </a:buClr>
            </a:pPr>
            <a:r>
              <a:rPr lang="en-US" dirty="0" smtClean="0"/>
              <a:t>Quenching obeys Stern-</a:t>
            </a:r>
            <a:r>
              <a:rPr lang="en-US" dirty="0" err="1" smtClean="0"/>
              <a:t>Volmer</a:t>
            </a:r>
            <a:r>
              <a:rPr lang="en-US" dirty="0" smtClean="0"/>
              <a:t> equation</a:t>
            </a:r>
          </a:p>
          <a:p>
            <a:pPr>
              <a:buClr>
                <a:srgbClr val="7030A0"/>
              </a:buClr>
            </a:pPr>
            <a:r>
              <a:rPr lang="en-US" dirty="0" err="1" smtClean="0"/>
              <a:t>Perylene</a:t>
            </a:r>
            <a:r>
              <a:rPr lang="en-US" dirty="0"/>
              <a:t> </a:t>
            </a:r>
            <a:r>
              <a:rPr lang="en-US" dirty="0" smtClean="0"/>
              <a:t>red emission red-shifts with increasing doping</a:t>
            </a:r>
          </a:p>
          <a:p>
            <a:pPr>
              <a:buClr>
                <a:srgbClr val="7030A0"/>
              </a:buClr>
            </a:pPr>
            <a:r>
              <a:rPr lang="en-US" dirty="0" smtClean="0"/>
              <a:t>Aggregation quenching of acceptor at higher concentrations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Dynamic Quenching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Likely due to dye dimers in CPNs (J-aggregates)</a:t>
            </a:r>
          </a:p>
        </p:txBody>
      </p:sp>
      <p:pic>
        <p:nvPicPr>
          <p:cNvPr id="5" name="Picture 4" descr="C:\Users\Louis\Desktop\Spectra\Proposal Fig 2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69"/>
          <a:stretch/>
        </p:blipFill>
        <p:spPr bwMode="auto">
          <a:xfrm>
            <a:off x="50800" y="2622204"/>
            <a:ext cx="2463800" cy="278799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08098"/>
              </p:ext>
            </p:extLst>
          </p:nvPr>
        </p:nvGraphicFramePr>
        <p:xfrm>
          <a:off x="609514" y="1676400"/>
          <a:ext cx="1447886" cy="54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" name="Equation" r:id="rId4" imgW="1002865" imgH="393529" progId="Equation.3">
                  <p:embed/>
                </p:oleObj>
              </mc:Choice>
              <mc:Fallback>
                <p:oleObj name="Equation" r:id="rId4" imgW="1002865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514" y="1676400"/>
                        <a:ext cx="1447886" cy="54108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0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Dye-Doped PFBT CPNs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 descr="C:\Users\Louis\Desktop\Spectra\Proposal Fig 2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74" b="53537"/>
          <a:stretch/>
        </p:blipFill>
        <p:spPr bwMode="auto">
          <a:xfrm>
            <a:off x="2514600" y="1524000"/>
            <a:ext cx="2198926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Louis\Desktop\Spectra\Proposal Fig 2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6008"/>
          <a:stretch/>
        </p:blipFill>
        <p:spPr bwMode="auto">
          <a:xfrm>
            <a:off x="2362200" y="3295304"/>
            <a:ext cx="2363113" cy="150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Louis\Desktop\Spectra\Proposal Fig 2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9" t="89067"/>
          <a:stretch/>
        </p:blipFill>
        <p:spPr bwMode="auto">
          <a:xfrm>
            <a:off x="2743200" y="2819400"/>
            <a:ext cx="19685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152400" y="2362200"/>
            <a:ext cx="229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i="1" dirty="0" smtClean="0">
                <a:solidFill>
                  <a:prstClr val="black"/>
                </a:solidFill>
                <a:latin typeface="Calibri"/>
                <a:ea typeface="+mn-ea"/>
              </a:rPr>
              <a:t>Stern-</a:t>
            </a:r>
            <a:r>
              <a:rPr lang="en-US" i="1" dirty="0" err="1" smtClean="0">
                <a:solidFill>
                  <a:prstClr val="black"/>
                </a:solidFill>
                <a:latin typeface="Calibri"/>
                <a:ea typeface="+mn-ea"/>
              </a:rPr>
              <a:t>Volmer</a:t>
            </a:r>
            <a:r>
              <a:rPr lang="en-US" i="1" dirty="0" smtClean="0">
                <a:solidFill>
                  <a:prstClr val="black"/>
                </a:solidFill>
                <a:latin typeface="Calibri"/>
                <a:ea typeface="+mn-ea"/>
              </a:rPr>
              <a:t> Equation</a:t>
            </a:r>
            <a:endParaRPr lang="en-US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3" name="Picture 11" descr="academicSymbolWdm_copu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52400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0" y="6611779"/>
            <a:ext cx="4386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Groff, L. C., Wang, X., McNeill, J. D., </a:t>
            </a:r>
            <a:r>
              <a:rPr lang="en-US" sz="1000" i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J. Phys. Chem. C </a:t>
            </a:r>
            <a:r>
              <a:rPr lang="en-US" sz="1000" b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2013</a:t>
            </a: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, 117, 25748. </a:t>
            </a:r>
            <a:endParaRPr lang="en-US" sz="1000" dirty="0">
              <a:solidFill>
                <a:prstClr val="black"/>
              </a:solidFill>
              <a:latin typeface="Helvetica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87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Red-shifted, High Quantum </a:t>
            </a:r>
            <a:b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</a:b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Yield </a:t>
            </a:r>
            <a:r>
              <a:rPr lang="en-US" sz="2800" b="1" i="1" dirty="0">
                <a:solidFill>
                  <a:srgbClr val="7030A0"/>
                </a:solidFill>
                <a:latin typeface="Helvetica" pitchFamily="34" charset="0"/>
              </a:rPr>
              <a:t>D</a:t>
            </a: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ye-doped CPNs</a:t>
            </a:r>
            <a:endParaRPr lang="en-US" sz="2800" dirty="0">
              <a:latin typeface="Helvetica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74837"/>
            <a:ext cx="4038600" cy="4525963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</a:pPr>
            <a:r>
              <a:rPr lang="en-US" sz="2400" dirty="0"/>
              <a:t>Successfully red-shifted particle emission</a:t>
            </a:r>
          </a:p>
          <a:p>
            <a:pPr>
              <a:buClr>
                <a:srgbClr val="7030A0"/>
              </a:buClr>
            </a:pPr>
            <a:r>
              <a:rPr lang="en-US" sz="2400" dirty="0"/>
              <a:t>CPN quantum yield not substantially reduced from 0.1% to 1% doping while ET is high</a:t>
            </a:r>
          </a:p>
          <a:p>
            <a:pPr lvl="1">
              <a:buClr>
                <a:srgbClr val="7030A0"/>
              </a:buClr>
            </a:pPr>
            <a:r>
              <a:rPr lang="en-US" sz="2000" dirty="0" err="1"/>
              <a:t>Photostability</a:t>
            </a:r>
            <a:r>
              <a:rPr lang="en-US" sz="2000" dirty="0"/>
              <a:t> may be improved by doping</a:t>
            </a:r>
          </a:p>
          <a:p>
            <a:pPr lvl="1">
              <a:buClr>
                <a:srgbClr val="7030A0"/>
              </a:buClr>
            </a:pPr>
            <a:r>
              <a:rPr lang="en-US" sz="2000" dirty="0"/>
              <a:t>Saturated emission rate may also be improved by doping</a:t>
            </a:r>
          </a:p>
          <a:p>
            <a:pPr>
              <a:buClr>
                <a:srgbClr val="7030A0"/>
              </a:buClr>
            </a:pPr>
            <a:endParaRPr lang="en-US" dirty="0"/>
          </a:p>
        </p:txBody>
      </p:sp>
      <p:pic>
        <p:nvPicPr>
          <p:cNvPr id="5" name="Picture 4" descr="C:\Users\Louis\Desktop\Spectra\Proposal Fig 2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69"/>
          <a:stretch/>
        </p:blipFill>
        <p:spPr bwMode="auto">
          <a:xfrm>
            <a:off x="50800" y="2622204"/>
            <a:ext cx="2463800" cy="278799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415478"/>
              </p:ext>
            </p:extLst>
          </p:nvPr>
        </p:nvGraphicFramePr>
        <p:xfrm>
          <a:off x="609514" y="1676400"/>
          <a:ext cx="1447886" cy="54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Equation" r:id="rId4" imgW="1002865" imgH="393529" progId="Equation.3">
                  <p:embed/>
                </p:oleObj>
              </mc:Choice>
              <mc:Fallback>
                <p:oleObj name="Equation" r:id="rId4" imgW="1002865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514" y="1676400"/>
                        <a:ext cx="1447886" cy="54108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0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+mj-lt"/>
              </a:rPr>
              <a:t>Dye-Doped PFBT CPNs</a:t>
            </a:r>
            <a:endParaRPr lang="en-US" sz="1400" i="1" dirty="0">
              <a:latin typeface="+mj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 descr="C:\Users\Louis\Desktop\Spectra\Proposal Fig 2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74" b="53537"/>
          <a:stretch/>
        </p:blipFill>
        <p:spPr bwMode="auto">
          <a:xfrm>
            <a:off x="2514600" y="1524000"/>
            <a:ext cx="2198926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Louis\Desktop\Spectra\Proposal Fig 2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6008"/>
          <a:stretch/>
        </p:blipFill>
        <p:spPr bwMode="auto">
          <a:xfrm>
            <a:off x="2362200" y="3295304"/>
            <a:ext cx="2363113" cy="150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Louis\Desktop\Spectra\Proposal Fig 2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9" t="89067"/>
          <a:stretch/>
        </p:blipFill>
        <p:spPr bwMode="auto">
          <a:xfrm>
            <a:off x="2743200" y="2819400"/>
            <a:ext cx="19685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152400" y="2362200"/>
            <a:ext cx="229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</a:rPr>
              <a:t>Stern-</a:t>
            </a:r>
            <a:r>
              <a:rPr lang="en-US" i="1" dirty="0" err="1" smtClean="0">
                <a:latin typeface="+mj-lt"/>
              </a:rPr>
              <a:t>Volmer</a:t>
            </a:r>
            <a:r>
              <a:rPr lang="en-US" i="1" dirty="0" smtClean="0">
                <a:latin typeface="+mj-lt"/>
              </a:rPr>
              <a:t> Equation</a:t>
            </a:r>
            <a:endParaRPr lang="en-US" i="1" dirty="0">
              <a:latin typeface="+mj-lt"/>
            </a:endParaRPr>
          </a:p>
        </p:txBody>
      </p:sp>
      <p:pic>
        <p:nvPicPr>
          <p:cNvPr id="13" name="Picture 11" descr="academicSymbolWdm_copu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0" y="6611779"/>
            <a:ext cx="4386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Groff, L. C., Wang, X., McNeill, J. D., </a:t>
            </a:r>
            <a:r>
              <a:rPr lang="en-US" sz="1000" i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J. Phys. Chem. C </a:t>
            </a:r>
            <a:r>
              <a:rPr lang="en-US" sz="1000" b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2013</a:t>
            </a: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, 117, 25748. </a:t>
            </a:r>
            <a:endParaRPr lang="en-US" sz="1000" dirty="0">
              <a:solidFill>
                <a:prstClr val="black"/>
              </a:solidFill>
              <a:latin typeface="Helvetica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219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Fluorescence Quenching and Lifetimes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7696200" cy="4525963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</a:pPr>
            <a:r>
              <a:rPr lang="en-US" dirty="0" smtClean="0"/>
              <a:t>It is evidenced by fluorescence spectra that </a:t>
            </a:r>
            <a:r>
              <a:rPr lang="en-US" dirty="0" err="1" smtClean="0"/>
              <a:t>perylene</a:t>
            </a:r>
            <a:r>
              <a:rPr lang="en-US" dirty="0" smtClean="0"/>
              <a:t> red efficiently quenches emission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Is this quenching static or dynamic?</a:t>
            </a:r>
          </a:p>
          <a:p>
            <a:pPr>
              <a:buClr>
                <a:srgbClr val="7030A0"/>
              </a:buClr>
            </a:pPr>
            <a:r>
              <a:rPr lang="en-US" dirty="0" smtClean="0"/>
              <a:t>What are the fluorescence lifetimes of the doped samples?</a:t>
            </a:r>
          </a:p>
          <a:p>
            <a:pPr lvl="1">
              <a:buClr>
                <a:srgbClr val="7030A0"/>
              </a:buClr>
            </a:pPr>
            <a:r>
              <a:rPr lang="en-US" dirty="0"/>
              <a:t>Previous work indicates PFBT CPN lifetimes on the picosecond time scale</a:t>
            </a:r>
          </a:p>
          <a:p>
            <a:pPr lvl="1">
              <a:buClr>
                <a:srgbClr val="7030A0"/>
              </a:buClr>
            </a:pPr>
            <a:r>
              <a:rPr lang="en-US" dirty="0"/>
              <a:t>Do these samples exhibit complex decay kinetics</a:t>
            </a:r>
            <a:r>
              <a:rPr lang="en-US" dirty="0" smtClean="0"/>
              <a:t>?</a:t>
            </a:r>
          </a:p>
          <a:p>
            <a:pPr>
              <a:buClr>
                <a:srgbClr val="7030A0"/>
              </a:buClr>
            </a:pPr>
            <a:r>
              <a:rPr lang="en-US" dirty="0"/>
              <a:t>What is the correct physical picture in terms of rate processes</a:t>
            </a:r>
            <a:r>
              <a:rPr lang="en-US" dirty="0" smtClean="0"/>
              <a:t>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29</a:t>
            </a:fld>
            <a:endParaRPr lang="en-US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6581001"/>
            <a:ext cx="3962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j-lt"/>
                <a:ea typeface="SimSun" pitchFamily="2" charset="-122"/>
              </a:rPr>
              <a:t>C. Wu, J. McNeill et al., </a:t>
            </a:r>
            <a:r>
              <a:rPr lang="en-US" altLang="zh-CN" sz="1200" i="1" dirty="0">
                <a:latin typeface="+mj-lt"/>
                <a:ea typeface="SimSun" pitchFamily="2" charset="-122"/>
              </a:rPr>
              <a:t>ACS Nano, </a:t>
            </a:r>
            <a:r>
              <a:rPr lang="en-US" altLang="zh-CN" sz="1200" dirty="0" smtClean="0">
                <a:latin typeface="+mj-lt"/>
                <a:ea typeface="SimSun" pitchFamily="2" charset="-122"/>
              </a:rPr>
              <a:t>2008</a:t>
            </a:r>
            <a:r>
              <a:rPr lang="en-US" altLang="zh-CN" sz="1200" i="1" dirty="0" smtClean="0">
                <a:latin typeface="+mj-lt"/>
                <a:ea typeface="SimSun" pitchFamily="2" charset="-122"/>
              </a:rPr>
              <a:t>, </a:t>
            </a:r>
            <a:r>
              <a:rPr lang="en-US" altLang="zh-CN" sz="1200" dirty="0" smtClean="0">
                <a:latin typeface="+mj-lt"/>
                <a:ea typeface="SimSun" pitchFamily="2" charset="-122"/>
              </a:rPr>
              <a:t>2, 2415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+mj-lt"/>
              </a:rPr>
              <a:t>Dye-Doped PFBT CPNs</a:t>
            </a:r>
            <a:endParaRPr lang="en-US" sz="1400" i="1" dirty="0">
              <a:latin typeface="+mj-lt"/>
            </a:endParaRPr>
          </a:p>
        </p:txBody>
      </p:sp>
      <p:pic>
        <p:nvPicPr>
          <p:cNvPr id="8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54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Conjugated Polymers – Basic </a:t>
            </a:r>
            <a:r>
              <a:rPr lang="en-US" sz="2800" b="1" i="1" dirty="0" err="1" smtClean="0">
                <a:solidFill>
                  <a:srgbClr val="7030A0"/>
                </a:solidFill>
                <a:latin typeface="Helvetica" pitchFamily="34" charset="0"/>
              </a:rPr>
              <a:t>Photophysics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04800" y="1905000"/>
            <a:ext cx="4648200" cy="4724400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</a:pPr>
            <a:r>
              <a:rPr lang="en-US" sz="2200" dirty="0" smtClean="0">
                <a:latin typeface="Helvetica" pitchFamily="34" charset="0"/>
              </a:rPr>
              <a:t>Plastic</a:t>
            </a:r>
            <a:r>
              <a:rPr lang="en-US" sz="2200" dirty="0">
                <a:latin typeface="Helvetica" pitchFamily="34" charset="0"/>
              </a:rPr>
              <a:t>, </a:t>
            </a:r>
            <a:r>
              <a:rPr lang="en-US" sz="2200" dirty="0" smtClean="0">
                <a:latin typeface="Helvetica" pitchFamily="34" charset="0"/>
              </a:rPr>
              <a:t>amorphous organic </a:t>
            </a:r>
            <a:r>
              <a:rPr lang="en-US" sz="2200" dirty="0">
                <a:latin typeface="Helvetica" pitchFamily="34" charset="0"/>
              </a:rPr>
              <a:t>semiconductors</a:t>
            </a:r>
          </a:p>
          <a:p>
            <a:pPr lvl="1">
              <a:buClr>
                <a:srgbClr val="7030A0"/>
              </a:buClr>
            </a:pPr>
            <a:r>
              <a:rPr lang="en-US" sz="2000" dirty="0">
                <a:latin typeface="Helvetica" pitchFamily="34" charset="0"/>
              </a:rPr>
              <a:t>Useful for low cost, flexible </a:t>
            </a:r>
            <a:r>
              <a:rPr lang="en-US" sz="2000" dirty="0" err="1">
                <a:latin typeface="Helvetica" pitchFamily="34" charset="0"/>
              </a:rPr>
              <a:t>photovoltaics</a:t>
            </a:r>
            <a:r>
              <a:rPr lang="en-US" sz="2000" dirty="0">
                <a:latin typeface="Helvetica" pitchFamily="34" charset="0"/>
              </a:rPr>
              <a:t>, LEDs and solar </a:t>
            </a:r>
            <a:r>
              <a:rPr lang="en-US" sz="2000" dirty="0" smtClean="0">
                <a:latin typeface="Helvetica" pitchFamily="34" charset="0"/>
              </a:rPr>
              <a:t>cells</a:t>
            </a:r>
          </a:p>
          <a:p>
            <a:pPr>
              <a:buClr>
                <a:srgbClr val="7030A0"/>
              </a:buClr>
            </a:pPr>
            <a:r>
              <a:rPr lang="en-US" sz="2200" dirty="0">
                <a:latin typeface="Helvetica" pitchFamily="34" charset="0"/>
              </a:rPr>
              <a:t>Repurposing CPs to </a:t>
            </a:r>
            <a:r>
              <a:rPr lang="en-US" sz="2200" dirty="0" smtClean="0">
                <a:latin typeface="Helvetica" pitchFamily="34" charset="0"/>
              </a:rPr>
              <a:t>make nanoparticles</a:t>
            </a:r>
          </a:p>
          <a:p>
            <a:pPr lvl="1">
              <a:buClr>
                <a:srgbClr val="7030A0"/>
              </a:buClr>
            </a:pPr>
            <a:r>
              <a:rPr lang="en-US" sz="2000" dirty="0" smtClean="0">
                <a:latin typeface="Helvetica" pitchFamily="34" charset="0"/>
              </a:rPr>
              <a:t>Have many useful optical properties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019800"/>
            <a:ext cx="82634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 smtClean="0">
                <a:solidFill>
                  <a:prstClr val="black"/>
                </a:solidFill>
                <a:latin typeface="Calibri"/>
                <a:ea typeface="+mn-ea"/>
              </a:rPr>
              <a:t>Dennler</a:t>
            </a:r>
            <a:r>
              <a:rPr lang="en-US" sz="1200" dirty="0" smtClean="0">
                <a:solidFill>
                  <a:prstClr val="black"/>
                </a:solidFill>
                <a:latin typeface="Calibri"/>
                <a:ea typeface="+mn-ea"/>
              </a:rPr>
              <a:t>, G., </a:t>
            </a:r>
            <a:r>
              <a:rPr lang="en-US" sz="1200" dirty="0" err="1" smtClean="0">
                <a:solidFill>
                  <a:prstClr val="black"/>
                </a:solidFill>
                <a:latin typeface="Calibri"/>
                <a:ea typeface="+mn-ea"/>
              </a:rPr>
              <a:t>Sariciftci</a:t>
            </a:r>
            <a:r>
              <a:rPr lang="en-US" sz="1200" dirty="0" smtClean="0">
                <a:solidFill>
                  <a:prstClr val="black"/>
                </a:solidFill>
                <a:latin typeface="Calibri"/>
                <a:ea typeface="+mn-ea"/>
              </a:rPr>
              <a:t>, N.S., </a:t>
            </a:r>
            <a:r>
              <a:rPr lang="en-US" sz="1200" i="1" dirty="0" smtClean="0">
                <a:solidFill>
                  <a:prstClr val="black"/>
                </a:solidFill>
                <a:latin typeface="Calibri"/>
                <a:ea typeface="+mn-ea"/>
              </a:rPr>
              <a:t>Proc. IEEE </a:t>
            </a:r>
            <a:r>
              <a:rPr lang="en-US" sz="1200" b="1" dirty="0" smtClean="0">
                <a:solidFill>
                  <a:prstClr val="black"/>
                </a:solidFill>
                <a:latin typeface="Calibri"/>
                <a:ea typeface="+mn-ea"/>
              </a:rPr>
              <a:t>2005</a:t>
            </a:r>
            <a:r>
              <a:rPr lang="en-US" sz="1200" dirty="0" smtClean="0">
                <a:solidFill>
                  <a:prstClr val="black"/>
                </a:solidFill>
                <a:latin typeface="Calibri"/>
                <a:ea typeface="+mn-ea"/>
              </a:rPr>
              <a:t>, 93 (8), 1429.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 smtClean="0">
                <a:solidFill>
                  <a:prstClr val="black"/>
                </a:solidFill>
                <a:latin typeface="Calibri"/>
                <a:ea typeface="+mn-ea"/>
              </a:rPr>
              <a:t>Yim</a:t>
            </a:r>
            <a:r>
              <a:rPr lang="en-US" sz="1200" dirty="0" smtClean="0">
                <a:solidFill>
                  <a:prstClr val="black"/>
                </a:solidFill>
                <a:latin typeface="Calibri"/>
                <a:ea typeface="+mn-ea"/>
              </a:rPr>
              <a:t>, K., Kim, J. S. et al., </a:t>
            </a:r>
            <a:r>
              <a:rPr lang="en-US" sz="1200" i="1" dirty="0" smtClean="0">
                <a:solidFill>
                  <a:prstClr val="black"/>
                </a:solidFill>
                <a:latin typeface="Calibri"/>
                <a:ea typeface="+mn-ea"/>
              </a:rPr>
              <a:t>Adv. </a:t>
            </a:r>
            <a:r>
              <a:rPr lang="en-US" sz="1200" i="1" dirty="0" err="1" smtClean="0">
                <a:solidFill>
                  <a:prstClr val="black"/>
                </a:solidFill>
                <a:latin typeface="Calibri"/>
                <a:ea typeface="+mn-ea"/>
              </a:rPr>
              <a:t>Func</a:t>
            </a:r>
            <a:r>
              <a:rPr lang="en-US" sz="1200" i="1" dirty="0" smtClean="0">
                <a:solidFill>
                  <a:prstClr val="black"/>
                </a:solidFill>
                <a:latin typeface="Calibri"/>
                <a:ea typeface="+mn-ea"/>
              </a:rPr>
              <a:t>. Mater. </a:t>
            </a:r>
            <a:r>
              <a:rPr lang="en-US" sz="1200" b="1" dirty="0" smtClean="0">
                <a:solidFill>
                  <a:prstClr val="black"/>
                </a:solidFill>
                <a:latin typeface="Calibri"/>
                <a:ea typeface="+mn-ea"/>
              </a:rPr>
              <a:t>2008</a:t>
            </a:r>
            <a:r>
              <a:rPr lang="en-US" sz="1200" dirty="0" smtClean="0">
                <a:solidFill>
                  <a:prstClr val="black"/>
                </a:solidFill>
                <a:latin typeface="Calibri"/>
                <a:ea typeface="+mn-ea"/>
              </a:rPr>
              <a:t>, 18, 1012.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prstClr val="black"/>
                </a:solidFill>
                <a:latin typeface="Calibri"/>
                <a:ea typeface="+mn-ea"/>
              </a:rPr>
              <a:t>Scholes, G., Rumbles, G., </a:t>
            </a:r>
            <a:r>
              <a:rPr lang="en-US" sz="1200" i="1" dirty="0" smtClean="0">
                <a:solidFill>
                  <a:prstClr val="black"/>
                </a:solidFill>
                <a:latin typeface="Calibri"/>
                <a:ea typeface="+mn-ea"/>
              </a:rPr>
              <a:t>Nature Mater. </a:t>
            </a:r>
            <a:r>
              <a:rPr lang="en-US" sz="1200" b="1" dirty="0" smtClean="0">
                <a:solidFill>
                  <a:prstClr val="black"/>
                </a:solidFill>
                <a:latin typeface="Calibri"/>
                <a:ea typeface="+mn-ea"/>
              </a:rPr>
              <a:t>2006</a:t>
            </a:r>
            <a:r>
              <a:rPr lang="en-US" sz="1200" dirty="0" smtClean="0">
                <a:solidFill>
                  <a:prstClr val="black"/>
                </a:solidFill>
                <a:latin typeface="Calibri"/>
                <a:ea typeface="+mn-ea"/>
              </a:rPr>
              <a:t>, 5, 683.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latin typeface="Calibri"/>
                <a:ea typeface="+mn-ea"/>
              </a:rPr>
              <a:t>http://s1.ibtimes.com/sites/www.ibtimes.com/files/styles/v2_article_large/public/2014/01/15/samsungflexibleamoledphone.jpg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8" name="Picture 4" descr="fig1v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599" y="1371600"/>
            <a:ext cx="356920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 descr="academicSymbolWdm_copu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 descr="Samsung_flexible_AMOLED_pho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24" y="2895600"/>
            <a:ext cx="3851276" cy="256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19600" y="5562600"/>
            <a:ext cx="4754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Flexible Amorphous OLED Screen Prototype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8771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Picosecond Time-Correlated Single-Photon Counting (TCSPC) </a:t>
            </a: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Spectroscopy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29200"/>
            <a:ext cx="4152900" cy="1524000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</a:pPr>
            <a:r>
              <a:rPr lang="en-US" sz="1800" dirty="0" smtClean="0"/>
              <a:t>Ultrafast, mode-locked, pulsed Ti:Sapphire laser source</a:t>
            </a:r>
          </a:p>
          <a:p>
            <a:pPr>
              <a:buClr>
                <a:srgbClr val="7030A0"/>
              </a:buClr>
            </a:pPr>
            <a:r>
              <a:rPr lang="en-US" sz="1800" dirty="0" smtClean="0"/>
              <a:t>~70 ps time resolution</a:t>
            </a:r>
          </a:p>
          <a:p>
            <a:pPr>
              <a:buClr>
                <a:srgbClr val="7030A0"/>
              </a:buClr>
            </a:pPr>
            <a:r>
              <a:rPr lang="en-US" sz="1800" dirty="0" smtClean="0"/>
              <a:t>Frequency doubled for excitation</a:t>
            </a:r>
          </a:p>
          <a:p>
            <a:pPr>
              <a:buClr>
                <a:srgbClr val="7030A0"/>
              </a:buClr>
            </a:pP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30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24400" y="5029200"/>
            <a:ext cx="41529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030A0"/>
              </a:buClr>
            </a:pPr>
            <a:r>
              <a:rPr lang="en-US" sz="1800" dirty="0" smtClean="0"/>
              <a:t>Single-photon avalanche diode detector</a:t>
            </a:r>
          </a:p>
          <a:p>
            <a:pPr>
              <a:buClr>
                <a:srgbClr val="7030A0"/>
              </a:buClr>
            </a:pPr>
            <a:r>
              <a:rPr lang="en-US" sz="1800" dirty="0" smtClean="0"/>
              <a:t>Fast electronics: arrival time measurements</a:t>
            </a:r>
          </a:p>
          <a:p>
            <a:pPr>
              <a:buClr>
                <a:srgbClr val="7030A0"/>
              </a:buClr>
            </a:pPr>
            <a:r>
              <a:rPr lang="en-US" sz="1800" dirty="0" smtClean="0"/>
              <a:t>Histogram of detected photons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+mn-lt"/>
              </a:rPr>
              <a:t>Dye-Doped PFBT CPNs</a:t>
            </a:r>
            <a:endParaRPr lang="en-US" sz="1400" i="1" dirty="0">
              <a:latin typeface="+mn-lt"/>
            </a:endParaRPr>
          </a:p>
        </p:txBody>
      </p:sp>
      <p:pic>
        <p:nvPicPr>
          <p:cNvPr id="9218" name="Picture 2" descr="C:\Users\Louis\Desktop\Dissertation\Figures\TCSPC 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02" y="1480330"/>
            <a:ext cx="5844996" cy="354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academicSymbolWdm_copu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76200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1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Picosecond Fluorescence Lifetimes </a:t>
            </a:r>
            <a:b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</a:b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of Dye-doped CPNs</a:t>
            </a:r>
            <a:endParaRPr lang="en-US" sz="2800" dirty="0"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4191000"/>
            <a:ext cx="8305800" cy="2133600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</a:pPr>
            <a:r>
              <a:rPr lang="en-US" sz="2100" dirty="0" smtClean="0">
                <a:latin typeface="Helvetica" pitchFamily="34" charset="0"/>
              </a:rPr>
              <a:t>Previous experiments indicate CPNs exhibit complex decay kinetics</a:t>
            </a:r>
          </a:p>
          <a:p>
            <a:pPr lvl="1">
              <a:buClr>
                <a:srgbClr val="7030A0"/>
              </a:buClr>
            </a:pPr>
            <a:r>
              <a:rPr lang="en-US" sz="1700" dirty="0">
                <a:latin typeface="Helvetica" pitchFamily="34" charset="0"/>
              </a:rPr>
              <a:t>S</a:t>
            </a:r>
            <a:r>
              <a:rPr lang="en-US" sz="1700" dirty="0" smtClean="0">
                <a:latin typeface="Helvetica" pitchFamily="34" charset="0"/>
              </a:rPr>
              <a:t>tretched exponential lifetime decay</a:t>
            </a:r>
          </a:p>
          <a:p>
            <a:pPr>
              <a:buClr>
                <a:srgbClr val="7030A0"/>
              </a:buClr>
            </a:pPr>
            <a:r>
              <a:rPr lang="en-US" sz="2100" i="1" dirty="0" smtClean="0">
                <a:latin typeface="Symbol" panose="05050102010706020507" pitchFamily="18" charset="2"/>
              </a:rPr>
              <a:t>b</a:t>
            </a:r>
            <a:r>
              <a:rPr lang="en-US" sz="2100" dirty="0" smtClean="0">
                <a:latin typeface="Helvetica" pitchFamily="34" charset="0"/>
              </a:rPr>
              <a:t> is an indication of heterogeneity in exciton lifetimes</a:t>
            </a:r>
          </a:p>
          <a:p>
            <a:pPr lvl="1">
              <a:buClr>
                <a:srgbClr val="7030A0"/>
              </a:buClr>
            </a:pPr>
            <a:r>
              <a:rPr lang="en-US" sz="1700" dirty="0" smtClean="0">
                <a:latin typeface="Helvetica" pitchFamily="34" charset="0"/>
              </a:rPr>
              <a:t>Number varying between ~0.2 and 1</a:t>
            </a:r>
          </a:p>
          <a:p>
            <a:pPr lvl="1">
              <a:buClr>
                <a:srgbClr val="7030A0"/>
              </a:buClr>
            </a:pPr>
            <a:r>
              <a:rPr lang="en-US" sz="1700" dirty="0" smtClean="0">
                <a:latin typeface="Helvetica" pitchFamily="34" charset="0"/>
              </a:rPr>
              <a:t>As </a:t>
            </a:r>
            <a:r>
              <a:rPr lang="en-US" sz="1700" i="1" dirty="0" smtClean="0">
                <a:latin typeface="Symbol" panose="05050102010706020507" pitchFamily="18" charset="2"/>
              </a:rPr>
              <a:t>b</a:t>
            </a:r>
            <a:r>
              <a:rPr lang="en-US" sz="1700" dirty="0" smtClean="0">
                <a:latin typeface="Helvetica" pitchFamily="34" charset="0"/>
              </a:rPr>
              <a:t> decreases, indicates a broadening distribution of exciton lifetimes</a:t>
            </a:r>
          </a:p>
          <a:p>
            <a:pPr lvl="1">
              <a:buClr>
                <a:srgbClr val="7030A0"/>
              </a:buClr>
            </a:pPr>
            <a:r>
              <a:rPr lang="en-US" sz="1700" dirty="0" smtClean="0">
                <a:latin typeface="Helvetica" pitchFamily="34" charset="0"/>
              </a:rPr>
              <a:t>At </a:t>
            </a:r>
            <a:r>
              <a:rPr lang="en-US" sz="1700" i="1" dirty="0" smtClean="0">
                <a:latin typeface="Symbol" panose="05050102010706020507" pitchFamily="18" charset="2"/>
              </a:rPr>
              <a:t>b</a:t>
            </a:r>
            <a:r>
              <a:rPr lang="en-US" sz="1700" dirty="0" smtClean="0">
                <a:latin typeface="Helvetica" pitchFamily="34" charset="0"/>
              </a:rPr>
              <a:t> = 1, single exponential is recovered</a:t>
            </a:r>
          </a:p>
          <a:p>
            <a:pPr lvl="1">
              <a:buClr>
                <a:srgbClr val="7030A0"/>
              </a:buClr>
            </a:pPr>
            <a:endParaRPr lang="en-US" sz="1400" dirty="0" smtClean="0">
              <a:latin typeface="Helvetica" pitchFamily="34" charset="0"/>
            </a:endParaRPr>
          </a:p>
          <a:p>
            <a:pPr marL="0" indent="0">
              <a:buClr>
                <a:srgbClr val="7030A0"/>
              </a:buClr>
              <a:buNone/>
            </a:pPr>
            <a:endParaRPr lang="en-US" sz="2100" dirty="0" smtClean="0">
              <a:latin typeface="Helvetic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+mn-lt"/>
              </a:rPr>
              <a:t>Dye-Doped PFBT CPNs</a:t>
            </a:r>
            <a:endParaRPr lang="en-US" sz="1400" i="1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7" descr="Pi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8"/>
          <a:stretch>
            <a:fillRect/>
          </a:stretch>
        </p:blipFill>
        <p:spPr bwMode="auto">
          <a:xfrm>
            <a:off x="1002651" y="1524000"/>
            <a:ext cx="3645549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239877"/>
              </p:ext>
            </p:extLst>
          </p:nvPr>
        </p:nvGraphicFramePr>
        <p:xfrm>
          <a:off x="5135562" y="3090863"/>
          <a:ext cx="266700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6" name="Equation" r:id="rId4" imgW="990360" imgH="266400" progId="Equation.3">
                  <p:embed/>
                </p:oleObj>
              </mc:Choice>
              <mc:Fallback>
                <p:oleObj name="Equation" r:id="rId4" imgW="99036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5562" y="3090863"/>
                        <a:ext cx="2667000" cy="719137"/>
                      </a:xfrm>
                      <a:prstGeom prst="rect">
                        <a:avLst/>
                      </a:prstGeom>
                      <a:solidFill>
                        <a:srgbClr val="FF6464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983162" y="2667000"/>
            <a:ext cx="286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Stretched Exponential</a:t>
            </a:r>
          </a:p>
        </p:txBody>
      </p:sp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721417"/>
              </p:ext>
            </p:extLst>
          </p:nvPr>
        </p:nvGraphicFramePr>
        <p:xfrm>
          <a:off x="5151437" y="1905000"/>
          <a:ext cx="2427288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7" name="Equation" r:id="rId6" imgW="901440" imgH="266400" progId="Equation.3">
                  <p:embed/>
                </p:oleObj>
              </mc:Choice>
              <mc:Fallback>
                <p:oleObj name="Equation" r:id="rId6" imgW="90144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7" y="1905000"/>
                        <a:ext cx="2427288" cy="719138"/>
                      </a:xfrm>
                      <a:prstGeom prst="rect">
                        <a:avLst/>
                      </a:prstGeom>
                      <a:solidFill>
                        <a:srgbClr val="3366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999037" y="1447800"/>
            <a:ext cx="162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/>
              <a:t>Exponential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6581001"/>
            <a:ext cx="3962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+mj-lt"/>
                <a:ea typeface="SimSun" pitchFamily="2" charset="-122"/>
              </a:rPr>
              <a:t>Chen, R. </a:t>
            </a:r>
            <a:r>
              <a:rPr lang="en-US" altLang="zh-CN" sz="1200" i="1" dirty="0" smtClean="0">
                <a:latin typeface="+mj-lt"/>
                <a:ea typeface="SimSun" pitchFamily="2" charset="-122"/>
              </a:rPr>
              <a:t>J. </a:t>
            </a:r>
            <a:r>
              <a:rPr lang="en-US" altLang="zh-CN" sz="1200" i="1" dirty="0" err="1" smtClean="0">
                <a:latin typeface="+mj-lt"/>
                <a:ea typeface="SimSun" pitchFamily="2" charset="-122"/>
              </a:rPr>
              <a:t>Lumin</a:t>
            </a:r>
            <a:r>
              <a:rPr lang="en-US" altLang="zh-CN" sz="1200" i="1" dirty="0" smtClean="0">
                <a:latin typeface="+mj-lt"/>
                <a:ea typeface="SimSun" pitchFamily="2" charset="-122"/>
              </a:rPr>
              <a:t>.</a:t>
            </a:r>
            <a:r>
              <a:rPr lang="en-US" altLang="zh-CN" sz="1200" dirty="0" smtClean="0">
                <a:latin typeface="+mj-lt"/>
                <a:ea typeface="SimSun" pitchFamily="2" charset="-122"/>
              </a:rPr>
              <a:t> </a:t>
            </a:r>
            <a:r>
              <a:rPr lang="en-US" altLang="zh-CN" sz="1200" b="1" dirty="0" smtClean="0">
                <a:latin typeface="+mj-lt"/>
                <a:ea typeface="SimSun" pitchFamily="2" charset="-122"/>
              </a:rPr>
              <a:t>2003</a:t>
            </a:r>
            <a:r>
              <a:rPr lang="en-US" altLang="zh-CN" sz="1200" dirty="0" smtClean="0">
                <a:latin typeface="+mj-lt"/>
                <a:ea typeface="SimSun" pitchFamily="2" charset="-122"/>
              </a:rPr>
              <a:t>, 102, 510-518</a:t>
            </a:r>
          </a:p>
        </p:txBody>
      </p:sp>
      <p:pic>
        <p:nvPicPr>
          <p:cNvPr id="13" name="Picture 11" descr="academicSymbolWdm_copur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76200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90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Picosecond Fluorescence </a:t>
            </a:r>
            <a:b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</a:b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Lifetimes of Dye-doped CPNs</a:t>
            </a:r>
            <a:endParaRPr lang="en-US" sz="2800" dirty="0"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886200"/>
            <a:ext cx="8229600" cy="1905000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</a:pPr>
            <a:r>
              <a:rPr lang="en-US" sz="1800" dirty="0">
                <a:latin typeface="Helvetica" pitchFamily="34" charset="0"/>
              </a:rPr>
              <a:t>Mean </a:t>
            </a:r>
            <a:r>
              <a:rPr lang="en-US" sz="1800" dirty="0" err="1">
                <a:latin typeface="Helvetica" pitchFamily="34" charset="0"/>
              </a:rPr>
              <a:t>exciton</a:t>
            </a:r>
            <a:r>
              <a:rPr lang="en-US" sz="1800" dirty="0">
                <a:latin typeface="Helvetica" pitchFamily="34" charset="0"/>
              </a:rPr>
              <a:t> lifetimes reduced by doping (dynamic quenching)</a:t>
            </a:r>
          </a:p>
          <a:p>
            <a:pPr lvl="1">
              <a:buClr>
                <a:srgbClr val="7030A0"/>
              </a:buClr>
            </a:pPr>
            <a:r>
              <a:rPr lang="en-US" sz="1600" dirty="0">
                <a:latin typeface="Helvetica" pitchFamily="34" charset="0"/>
              </a:rPr>
              <a:t>PFBT in THF fits well to single exponential (3 ns lifetime)</a:t>
            </a:r>
          </a:p>
          <a:p>
            <a:pPr lvl="1">
              <a:buClr>
                <a:srgbClr val="7030A0"/>
              </a:buClr>
            </a:pPr>
            <a:r>
              <a:rPr lang="en-US" sz="1600" dirty="0">
                <a:latin typeface="Helvetica" pitchFamily="34" charset="0"/>
              </a:rPr>
              <a:t>CPNs fit best to bi-exponential and stretched exponential decays</a:t>
            </a:r>
          </a:p>
          <a:p>
            <a:pPr lvl="1">
              <a:buClr>
                <a:srgbClr val="7030A0"/>
              </a:buClr>
            </a:pPr>
            <a:r>
              <a:rPr lang="en-US" sz="1600" dirty="0">
                <a:latin typeface="Helvetica" pitchFamily="34" charset="0"/>
              </a:rPr>
              <a:t>Decreasing trend in </a:t>
            </a:r>
            <a:r>
              <a:rPr lang="en-US" sz="1600" i="1" dirty="0" smtClean="0">
                <a:latin typeface="Symbol" panose="05050102010706020507" pitchFamily="18" charset="2"/>
              </a:rPr>
              <a:t>b</a:t>
            </a:r>
            <a:r>
              <a:rPr lang="en-US" sz="1600" dirty="0" smtClean="0">
                <a:latin typeface="Helvetica" pitchFamily="34" charset="0"/>
              </a:rPr>
              <a:t> </a:t>
            </a:r>
            <a:r>
              <a:rPr lang="en-US" sz="1600" dirty="0">
                <a:latin typeface="Helvetica" pitchFamily="34" charset="0"/>
              </a:rPr>
              <a:t>as doping </a:t>
            </a:r>
            <a:r>
              <a:rPr lang="en-US" sz="1600" dirty="0" smtClean="0">
                <a:latin typeface="Helvetica" pitchFamily="34" charset="0"/>
              </a:rPr>
              <a:t>increases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Dynamic self-quenching of perylene red emission at high doping ratios</a:t>
            </a:r>
            <a:endParaRPr lang="en-US" sz="1600" dirty="0">
              <a:latin typeface="Helvetica" pitchFamily="34" charset="0"/>
            </a:endParaRPr>
          </a:p>
          <a:p>
            <a:pPr>
              <a:buClr>
                <a:srgbClr val="7030A0"/>
              </a:buClr>
            </a:pPr>
            <a:r>
              <a:rPr lang="en-US" sz="1800" dirty="0" smtClean="0">
                <a:latin typeface="Helvetica" pitchFamily="34" charset="0"/>
              </a:rPr>
              <a:t>Decreasing </a:t>
            </a:r>
            <a:r>
              <a:rPr lang="en-US" sz="1800" dirty="0">
                <a:latin typeface="Helvetica" pitchFamily="34" charset="0"/>
              </a:rPr>
              <a:t>trend in </a:t>
            </a:r>
            <a:r>
              <a:rPr lang="en-US" sz="1800" i="1" dirty="0" smtClean="0">
                <a:latin typeface="Symbol" panose="05050102010706020507" pitchFamily="18" charset="2"/>
              </a:rPr>
              <a:t>b</a:t>
            </a:r>
            <a:r>
              <a:rPr lang="en-US" sz="1800" dirty="0" smtClean="0">
                <a:latin typeface="Helvetica" pitchFamily="34" charset="0"/>
              </a:rPr>
              <a:t> </a:t>
            </a:r>
            <a:r>
              <a:rPr lang="en-US" sz="1800" dirty="0">
                <a:latin typeface="Helvetica" pitchFamily="34" charset="0"/>
              </a:rPr>
              <a:t>indicates a broadening distribution of </a:t>
            </a:r>
            <a:r>
              <a:rPr lang="en-US" sz="1800" dirty="0" err="1">
                <a:latin typeface="Helvetica" pitchFamily="34" charset="0"/>
              </a:rPr>
              <a:t>exciton</a:t>
            </a:r>
            <a:r>
              <a:rPr lang="en-US" sz="1800" dirty="0">
                <a:latin typeface="Helvetica" pitchFamily="34" charset="0"/>
              </a:rPr>
              <a:t> lifetimes as doping increases</a:t>
            </a:r>
          </a:p>
          <a:p>
            <a:pPr lvl="1">
              <a:buClr>
                <a:srgbClr val="7030A0"/>
              </a:buClr>
            </a:pPr>
            <a:r>
              <a:rPr lang="en-US" sz="1600" dirty="0">
                <a:latin typeface="Helvetica" pitchFamily="34" charset="0"/>
              </a:rPr>
              <a:t>Agrees qualitatively with </a:t>
            </a:r>
            <a:r>
              <a:rPr lang="en-US" sz="1600" dirty="0" smtClean="0">
                <a:latin typeface="Helvetica" pitchFamily="34" charset="0"/>
              </a:rPr>
              <a:t>physical picture of </a:t>
            </a:r>
            <a:r>
              <a:rPr lang="en-US" sz="1600" dirty="0" err="1" smtClean="0">
                <a:latin typeface="Helvetica" pitchFamily="34" charset="0"/>
              </a:rPr>
              <a:t>exciton</a:t>
            </a:r>
            <a:r>
              <a:rPr lang="en-US" sz="1600" dirty="0" smtClean="0">
                <a:latin typeface="Helvetica" pitchFamily="34" charset="0"/>
              </a:rPr>
              <a:t> multiple energy transfer</a:t>
            </a:r>
            <a:endParaRPr lang="en-US" sz="1600" dirty="0">
              <a:latin typeface="Helvetica" pitchFamily="34" charset="0"/>
            </a:endParaRPr>
          </a:p>
          <a:p>
            <a:pPr lvl="1">
              <a:buClr>
                <a:srgbClr val="7030A0"/>
              </a:buClr>
            </a:pPr>
            <a:r>
              <a:rPr lang="en-US" sz="1600" dirty="0">
                <a:latin typeface="Helvetica" pitchFamily="34" charset="0"/>
              </a:rPr>
              <a:t>Range of exciton transfer distances </a:t>
            </a:r>
            <a:r>
              <a:rPr lang="en-US" sz="1600" dirty="0" smtClean="0">
                <a:latin typeface="Helvetica" pitchFamily="34" charset="0"/>
              </a:rPr>
              <a:t>broadens lifetime distribution</a:t>
            </a:r>
            <a:endParaRPr lang="en-US" sz="1600" dirty="0">
              <a:latin typeface="Helvetica" pitchFamily="34" charset="0"/>
            </a:endParaRPr>
          </a:p>
        </p:txBody>
      </p:sp>
      <p:pic>
        <p:nvPicPr>
          <p:cNvPr id="4" name="Picture 3" descr="C:\Users\Louis\Desktop\TCSPC Data\Proposal Fig 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610" y="1574800"/>
            <a:ext cx="5116390" cy="21241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0" y="0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Dye-Doped PFBT CPNs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1" descr="academicSymbolWdm_copu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611779"/>
            <a:ext cx="4386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Groff, L. C., Wang, X., McNeill, J. D., </a:t>
            </a:r>
            <a:r>
              <a:rPr lang="en-US" sz="1000" i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J. Phys. Chem. C </a:t>
            </a:r>
            <a:r>
              <a:rPr lang="en-US" sz="1000" b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2013</a:t>
            </a: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, 117, 25748. </a:t>
            </a:r>
            <a:endParaRPr lang="en-US" sz="1000" dirty="0">
              <a:solidFill>
                <a:prstClr val="black"/>
              </a:solidFill>
              <a:latin typeface="Helvetica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531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ChangeArrowheads="1"/>
          </p:cNvSpPr>
          <p:nvPr/>
        </p:nvSpPr>
        <p:spPr bwMode="auto">
          <a:xfrm>
            <a:off x="0" y="3048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r>
              <a:rPr lang="en-US" altLang="zh-CN" sz="2800" b="1" i="1" dirty="0" smtClean="0">
                <a:solidFill>
                  <a:srgbClr val="7030A0"/>
                </a:solidFill>
                <a:latin typeface="Helvetica" pitchFamily="34" charset="0"/>
                <a:ea typeface="SimSun" pitchFamily="2" charset="-122"/>
              </a:rPr>
              <a:t>Exciton Diffusion and FRET </a:t>
            </a:r>
          </a:p>
          <a:p>
            <a:pPr algn="ctr"/>
            <a:r>
              <a:rPr lang="en-US" altLang="zh-CN" sz="2800" b="1" i="1" dirty="0" smtClean="0">
                <a:solidFill>
                  <a:srgbClr val="7030A0"/>
                </a:solidFill>
                <a:latin typeface="Helvetica" pitchFamily="34" charset="0"/>
                <a:ea typeface="SimSun" pitchFamily="2" charset="-122"/>
              </a:rPr>
              <a:t>Random Walk Model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152400" y="1524000"/>
            <a:ext cx="4191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285750" indent="-285750" eaLnBrk="1" hangingPunct="1">
              <a:spcBef>
                <a:spcPct val="30000"/>
              </a:spcBef>
              <a:buClr>
                <a:srgbClr val="6600CC"/>
              </a:buClr>
              <a:buSzPct val="100000"/>
              <a:buFont typeface="Arial" pitchFamily="34" charset="0"/>
              <a:buChar char="•"/>
            </a:pPr>
            <a:r>
              <a:rPr lang="en-US" sz="1800" dirty="0" err="1" smtClean="0"/>
              <a:t>Multichromophoric</a:t>
            </a:r>
            <a:r>
              <a:rPr lang="en-US" sz="1800" dirty="0" smtClean="0"/>
              <a:t> system--</a:t>
            </a:r>
            <a:r>
              <a:rPr lang="en-US" sz="1800" b="1" dirty="0" err="1" smtClean="0"/>
              <a:t>Frenkel</a:t>
            </a:r>
            <a:r>
              <a:rPr lang="en-US" sz="1800" b="1" dirty="0" smtClean="0"/>
              <a:t> Exciton</a:t>
            </a:r>
          </a:p>
          <a:p>
            <a:pPr marL="285750" indent="-285750" eaLnBrk="1" hangingPunct="1">
              <a:spcBef>
                <a:spcPct val="30000"/>
              </a:spcBef>
              <a:buClr>
                <a:srgbClr val="6600CC"/>
              </a:buClr>
              <a:buSzPct val="100000"/>
              <a:buFont typeface="Arial" pitchFamily="34" charset="0"/>
              <a:buChar char="•"/>
            </a:pPr>
            <a:r>
              <a:rPr lang="en-US" sz="1800" dirty="0" smtClean="0"/>
              <a:t>Excitons </a:t>
            </a:r>
            <a:r>
              <a:rPr lang="en-US" sz="1800" dirty="0"/>
              <a:t>hop from site to </a:t>
            </a:r>
            <a:r>
              <a:rPr lang="en-US" sz="1800" dirty="0" smtClean="0"/>
              <a:t>site: hopping between polymer chains and segments, exciton transfers to dyes, </a:t>
            </a:r>
            <a:r>
              <a:rPr lang="en-US" sz="1800" dirty="0" smtClean="0"/>
              <a:t>quenchers </a:t>
            </a:r>
            <a:r>
              <a:rPr lang="en-US" sz="1800" dirty="0" smtClean="0"/>
              <a:t>or </a:t>
            </a:r>
            <a:r>
              <a:rPr lang="en-US" sz="1800" dirty="0" smtClean="0"/>
              <a:t>defects-</a:t>
            </a:r>
            <a:r>
              <a:rPr lang="en-US" sz="1800" dirty="0" smtClean="0"/>
              <a:t>-</a:t>
            </a:r>
            <a:r>
              <a:rPr lang="en-US" sz="1800" b="1" dirty="0" smtClean="0"/>
              <a:t>Exciton diffusion</a:t>
            </a:r>
            <a:endParaRPr lang="en-US" sz="1800" b="1" dirty="0"/>
          </a:p>
          <a:p>
            <a:pPr marL="285750" indent="-285750" eaLnBrk="1" hangingPunct="1">
              <a:spcBef>
                <a:spcPct val="30000"/>
              </a:spcBef>
              <a:buClr>
                <a:srgbClr val="6600CC"/>
              </a:buClr>
              <a:buSzPct val="100000"/>
              <a:buFont typeface="Arial" pitchFamily="34" charset="0"/>
              <a:buChar char="•"/>
            </a:pPr>
            <a:r>
              <a:rPr lang="en-US" sz="1800" dirty="0"/>
              <a:t>Hole </a:t>
            </a:r>
            <a:r>
              <a:rPr lang="en-US" sz="1800" dirty="0" err="1"/>
              <a:t>polaron</a:t>
            </a:r>
            <a:r>
              <a:rPr lang="en-US" sz="1800" dirty="0"/>
              <a:t> generation</a:t>
            </a:r>
          </a:p>
          <a:p>
            <a:pPr marL="285750" indent="-285750" eaLnBrk="1" hangingPunct="1">
              <a:spcBef>
                <a:spcPct val="30000"/>
              </a:spcBef>
              <a:buClr>
                <a:srgbClr val="6600CC"/>
              </a:buClr>
              <a:buSzPct val="100000"/>
              <a:buFont typeface="Arial" pitchFamily="34" charset="0"/>
              <a:buChar char="•"/>
            </a:pPr>
            <a:r>
              <a:rPr lang="en-US" sz="1800" dirty="0" smtClean="0"/>
              <a:t>emission/decay</a:t>
            </a:r>
          </a:p>
          <a:p>
            <a:pPr marL="285750" indent="-285750">
              <a:spcBef>
                <a:spcPct val="30000"/>
              </a:spcBef>
              <a:buClr>
                <a:srgbClr val="6600CC"/>
              </a:buClr>
              <a:buSzPct val="100000"/>
              <a:buFont typeface="Arial" pitchFamily="34" charset="0"/>
              <a:buChar char="•"/>
            </a:pPr>
            <a:r>
              <a:rPr lang="en-US" altLang="zh-CN" dirty="0"/>
              <a:t>Exciton transport modeled as a 3D random </a:t>
            </a:r>
            <a:r>
              <a:rPr lang="en-US" altLang="zh-CN" dirty="0" smtClean="0"/>
              <a:t>walk confined to a </a:t>
            </a:r>
            <a:r>
              <a:rPr lang="en-US" altLang="zh-CN" dirty="0"/>
              <a:t>sphere </a:t>
            </a:r>
            <a:endParaRPr lang="en-US" sz="1800" b="1" dirty="0" smtClean="0"/>
          </a:p>
          <a:p>
            <a:pPr marL="342900" indent="-342900" eaLnBrk="1" hangingPunct="1">
              <a:spcBef>
                <a:spcPct val="30000"/>
              </a:spcBef>
              <a:buClr>
                <a:srgbClr val="6600CC"/>
              </a:buClr>
              <a:buSzPct val="60000"/>
              <a:buFont typeface="Wingdings" charset="0"/>
              <a:buChar char="n"/>
            </a:pPr>
            <a:endParaRPr lang="en-US" b="1" dirty="0"/>
          </a:p>
          <a:p>
            <a:pPr marL="342900" indent="-342900" eaLnBrk="1" hangingPunct="1">
              <a:spcBef>
                <a:spcPct val="30000"/>
              </a:spcBef>
              <a:buClr>
                <a:srgbClr val="6600CC"/>
              </a:buClr>
              <a:buSzPct val="100000"/>
              <a:buFont typeface="Arial" pitchFamily="34" charset="0"/>
              <a:buChar char="•"/>
            </a:pPr>
            <a:r>
              <a:rPr lang="en-US" sz="1800" b="1" dirty="0" smtClean="0">
                <a:solidFill>
                  <a:srgbClr val="7030A0"/>
                </a:solidFill>
              </a:rPr>
              <a:t>Results</a:t>
            </a:r>
            <a:r>
              <a:rPr lang="en-US" sz="1800" b="1" dirty="0">
                <a:solidFill>
                  <a:srgbClr val="7030A0"/>
                </a:solidFill>
              </a:rPr>
              <a:t>: excited state dynamics, quenching efficiency, blinking, twinkling</a:t>
            </a:r>
          </a:p>
          <a:p>
            <a:pPr marL="342900" indent="-342900" eaLnBrk="1" hangingPunct="1">
              <a:spcBef>
                <a:spcPct val="30000"/>
              </a:spcBef>
              <a:buClr>
                <a:srgbClr val="6600CC"/>
              </a:buClr>
              <a:buSzPct val="60000"/>
              <a:buFont typeface="Wingdings" charset="0"/>
              <a:buChar char="n"/>
            </a:pPr>
            <a:endParaRPr lang="en-US" sz="1800" dirty="0"/>
          </a:p>
        </p:txBody>
      </p:sp>
      <p:graphicFrame>
        <p:nvGraphicFramePr>
          <p:cNvPr id="8194" name="Object 11"/>
          <p:cNvGraphicFramePr>
            <a:graphicFrameLocks noChangeAspect="1"/>
          </p:cNvGraphicFramePr>
          <p:nvPr/>
        </p:nvGraphicFramePr>
        <p:xfrm>
          <a:off x="4514850" y="26352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name="Equation" r:id="rId4" imgW="114120" imgH="215640" progId="Equation.3">
                  <p:embed/>
                </p:oleObj>
              </mc:Choice>
              <mc:Fallback>
                <p:oleObj name="Equation" r:id="rId4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26352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12" descr="Rand_Walk1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3" t="7616" r="5058" b="7285"/>
          <a:stretch>
            <a:fillRect/>
          </a:stretch>
        </p:blipFill>
        <p:spPr bwMode="auto">
          <a:xfrm>
            <a:off x="4075113" y="1295400"/>
            <a:ext cx="5145087" cy="358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13" descr="Rand_Walk1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85" t="75183" r="39297" b="19350"/>
          <a:stretch>
            <a:fillRect/>
          </a:stretch>
        </p:blipFill>
        <p:spPr bwMode="auto">
          <a:xfrm>
            <a:off x="6045200" y="4749800"/>
            <a:ext cx="25558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14" descr="photon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00" y="5168900"/>
            <a:ext cx="13493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5" descr="redphoton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88" y="5537200"/>
            <a:ext cx="1204912" cy="16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Text Box 16"/>
          <p:cNvSpPr txBox="1">
            <a:spLocks noChangeArrowheads="1"/>
          </p:cNvSpPr>
          <p:nvPr/>
        </p:nvSpPr>
        <p:spPr bwMode="auto">
          <a:xfrm>
            <a:off x="6308725" y="4610100"/>
            <a:ext cx="1693863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/>
              <a:t>quencher</a:t>
            </a:r>
          </a:p>
          <a:p>
            <a:pPr>
              <a:lnSpc>
                <a:spcPct val="120000"/>
              </a:lnSpc>
            </a:pPr>
            <a:r>
              <a:rPr lang="en-US"/>
              <a:t>excitation</a:t>
            </a:r>
          </a:p>
          <a:p>
            <a:pPr>
              <a:lnSpc>
                <a:spcPct val="120000"/>
              </a:lnSpc>
            </a:pPr>
            <a:r>
              <a:rPr lang="en-US"/>
              <a:t>emission</a:t>
            </a:r>
          </a:p>
          <a:p>
            <a:pPr>
              <a:lnSpc>
                <a:spcPct val="120000"/>
              </a:lnSpc>
            </a:pPr>
            <a:r>
              <a:rPr lang="en-US"/>
              <a:t>diffusion path</a:t>
            </a:r>
          </a:p>
        </p:txBody>
      </p:sp>
      <p:sp>
        <p:nvSpPr>
          <p:cNvPr id="8203" name="Line 17"/>
          <p:cNvSpPr>
            <a:spLocks noChangeShapeType="1"/>
          </p:cNvSpPr>
          <p:nvPr/>
        </p:nvSpPr>
        <p:spPr bwMode="auto">
          <a:xfrm>
            <a:off x="5943600" y="5943600"/>
            <a:ext cx="304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81AD5-B374-0147-AB7B-5CF4A07D79E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0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+mj-lt"/>
              </a:rPr>
              <a:t>Dye-Doped PFBT CPNs</a:t>
            </a:r>
            <a:endParaRPr lang="en-US" sz="1400" i="1" dirty="0">
              <a:latin typeface="+mj-lt"/>
            </a:endParaRPr>
          </a:p>
        </p:txBody>
      </p:sp>
      <p:sp>
        <p:nvSpPr>
          <p:cNvPr id="14" name="Text Box 102"/>
          <p:cNvSpPr txBox="1">
            <a:spLocks noChangeArrowheads="1"/>
          </p:cNvSpPr>
          <p:nvPr/>
        </p:nvSpPr>
        <p:spPr bwMode="auto">
          <a:xfrm>
            <a:off x="0" y="6589105"/>
            <a:ext cx="5867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 dirty="0">
                <a:latin typeface="+mj-lt"/>
                <a:ea typeface="宋体" pitchFamily="2" charset="-122"/>
              </a:rPr>
              <a:t>C. Wu, J. McNeill et al., </a:t>
            </a:r>
            <a:r>
              <a:rPr lang="en-US" altLang="zh-CN" sz="1200" i="1" dirty="0">
                <a:latin typeface="+mj-lt"/>
                <a:ea typeface="宋体" pitchFamily="2" charset="-122"/>
              </a:rPr>
              <a:t>J. Phys. Chem. C</a:t>
            </a:r>
            <a:r>
              <a:rPr lang="en-US" altLang="zh-CN" sz="1200" dirty="0">
                <a:latin typeface="+mj-lt"/>
                <a:ea typeface="宋体" pitchFamily="2" charset="-122"/>
              </a:rPr>
              <a:t>, </a:t>
            </a:r>
            <a:r>
              <a:rPr lang="en-US" altLang="zh-CN" sz="1200" dirty="0" smtClean="0">
                <a:latin typeface="+mj-lt"/>
                <a:ea typeface="宋体" pitchFamily="2" charset="-122"/>
              </a:rPr>
              <a:t>2008, 112, 1772</a:t>
            </a:r>
            <a:endParaRPr lang="en-US" altLang="zh-CN" sz="1200" dirty="0">
              <a:latin typeface="+mj-lt"/>
              <a:ea typeface="宋体" pitchFamily="2" charset="-122"/>
            </a:endParaRPr>
          </a:p>
        </p:txBody>
      </p:sp>
      <p:pic>
        <p:nvPicPr>
          <p:cNvPr id="15" name="Picture 11" descr="academicSymbolWdm_copur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0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3810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Exciton-Diffusion-Energy-</a:t>
            </a:r>
          </a:p>
          <a:p>
            <a:pPr algn="ctr"/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Transfer Model </a:t>
            </a:r>
            <a:r>
              <a:rPr lang="en-US" sz="2800" b="1" i="1" dirty="0">
                <a:solidFill>
                  <a:srgbClr val="7030A0"/>
                </a:solidFill>
                <a:latin typeface="Helvetica" pitchFamily="34" charset="0"/>
              </a:rPr>
              <a:t>for Dye-doped NPs</a:t>
            </a:r>
          </a:p>
        </p:txBody>
      </p:sp>
      <p:pic>
        <p:nvPicPr>
          <p:cNvPr id="7" name="Picture 104" descr="RandomWalk_Flow Char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371600"/>
            <a:ext cx="4225119" cy="4572000"/>
          </a:xfrm>
          <a:prstGeom prst="rect">
            <a:avLst/>
          </a:prstGeom>
          <a:noFill/>
        </p:spPr>
      </p:pic>
      <p:sp>
        <p:nvSpPr>
          <p:cNvPr id="8" name="Text Box 102"/>
          <p:cNvSpPr txBox="1">
            <a:spLocks noChangeArrowheads="1"/>
          </p:cNvSpPr>
          <p:nvPr/>
        </p:nvSpPr>
        <p:spPr bwMode="auto">
          <a:xfrm>
            <a:off x="0" y="6545763"/>
            <a:ext cx="5867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 dirty="0">
                <a:latin typeface="+mj-lt"/>
                <a:ea typeface="宋体" pitchFamily="2" charset="-122"/>
              </a:rPr>
              <a:t>C. Wu, J. McNeill et al., </a:t>
            </a:r>
            <a:r>
              <a:rPr lang="en-US" altLang="zh-CN" sz="1200" i="1" dirty="0">
                <a:latin typeface="+mj-lt"/>
                <a:ea typeface="宋体" pitchFamily="2" charset="-122"/>
              </a:rPr>
              <a:t>J. Phys. Chem. C</a:t>
            </a:r>
            <a:r>
              <a:rPr lang="en-US" altLang="zh-CN" sz="1200" dirty="0">
                <a:latin typeface="+mj-lt"/>
                <a:ea typeface="宋体" pitchFamily="2" charset="-122"/>
              </a:rPr>
              <a:t>, </a:t>
            </a:r>
            <a:r>
              <a:rPr lang="en-US" altLang="zh-CN" sz="1200" dirty="0" smtClean="0">
                <a:latin typeface="+mj-lt"/>
                <a:ea typeface="宋体" pitchFamily="2" charset="-122"/>
              </a:rPr>
              <a:t>2008, 112, 1772</a:t>
            </a:r>
            <a:endParaRPr lang="en-US" altLang="zh-CN" sz="1200" dirty="0">
              <a:latin typeface="+mj-lt"/>
              <a:ea typeface="宋体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76200" y="1152728"/>
            <a:ext cx="4648200" cy="5324272"/>
          </a:xfrm>
          <a:prstGeom prst="rect">
            <a:avLst/>
          </a:prstGeom>
          <a:noFill/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6600CC"/>
              </a:buClr>
            </a:pPr>
            <a:endParaRPr lang="en-US" sz="2000" dirty="0" smtClean="0">
              <a:cs typeface="Arial" charset="0"/>
            </a:endParaRPr>
          </a:p>
          <a:p>
            <a:pPr>
              <a:buClr>
                <a:srgbClr val="6600CC"/>
              </a:buClr>
            </a:pPr>
            <a:r>
              <a:rPr lang="en-US" sz="2000" dirty="0" smtClean="0">
                <a:cs typeface="Arial" charset="0"/>
              </a:rPr>
              <a:t>FRET rate</a:t>
            </a:r>
          </a:p>
          <a:p>
            <a:pPr>
              <a:buClr>
                <a:srgbClr val="6600CC"/>
              </a:buClr>
              <a:buFont typeface="Wingdings" charset="0"/>
              <a:buChar char="§"/>
            </a:pPr>
            <a:endParaRPr lang="en-US" sz="2000" dirty="0" smtClean="0">
              <a:cs typeface="Arial" charset="0"/>
            </a:endParaRPr>
          </a:p>
          <a:p>
            <a:pPr>
              <a:buClr>
                <a:srgbClr val="6600CC"/>
              </a:buClr>
              <a:buFont typeface="Wingdings" charset="0"/>
              <a:buChar char="§"/>
            </a:pPr>
            <a:endParaRPr lang="en-US" sz="2000" dirty="0" smtClean="0">
              <a:cs typeface="Arial" charset="0"/>
            </a:endParaRPr>
          </a:p>
          <a:p>
            <a:pPr>
              <a:buClr>
                <a:srgbClr val="6600CC"/>
              </a:buClr>
            </a:pPr>
            <a:r>
              <a:rPr lang="en-US" sz="2000" dirty="0" smtClean="0">
                <a:cs typeface="Arial" charset="0"/>
              </a:rPr>
              <a:t>Radiative emission rate</a:t>
            </a:r>
          </a:p>
          <a:p>
            <a:pPr>
              <a:buClr>
                <a:srgbClr val="6600CC"/>
              </a:buClr>
              <a:buFont typeface="Wingdings" charset="0"/>
              <a:buChar char="§"/>
            </a:pPr>
            <a:endParaRPr lang="en-US" sz="2000" dirty="0" smtClean="0">
              <a:cs typeface="Arial" charset="0"/>
            </a:endParaRPr>
          </a:p>
          <a:p>
            <a:pPr>
              <a:buClr>
                <a:srgbClr val="6600CC"/>
              </a:buClr>
              <a:buFont typeface="Wingdings" charset="0"/>
              <a:buChar char="§"/>
            </a:pPr>
            <a:endParaRPr lang="en-US" sz="2000" dirty="0" smtClean="0">
              <a:cs typeface="Arial" charset="0"/>
            </a:endParaRPr>
          </a:p>
          <a:p>
            <a:pPr>
              <a:buClr>
                <a:srgbClr val="6600CC"/>
              </a:buClr>
            </a:pPr>
            <a:r>
              <a:rPr lang="en-US" sz="2000" dirty="0" smtClean="0">
                <a:cs typeface="Arial" charset="0"/>
              </a:rPr>
              <a:t>Exciton diffusion</a:t>
            </a:r>
          </a:p>
          <a:p>
            <a:pPr lvl="1">
              <a:buClr>
                <a:srgbClr val="6600CC"/>
              </a:buClr>
              <a:buFontTx/>
              <a:buChar char="-"/>
            </a:pPr>
            <a:r>
              <a:rPr lang="en-US" sz="2000" dirty="0" smtClean="0">
                <a:cs typeface="Arial" charset="0"/>
              </a:rPr>
              <a:t>Gaussian RNG</a:t>
            </a:r>
            <a:endParaRPr lang="en-US" sz="2000" dirty="0">
              <a:cs typeface="Arial" charset="0"/>
            </a:endParaRPr>
          </a:p>
          <a:p>
            <a:pPr marL="457200" lvl="1" indent="0">
              <a:buClr>
                <a:srgbClr val="6600CC"/>
              </a:buClr>
              <a:buNone/>
            </a:pPr>
            <a:r>
              <a:rPr lang="en-US" sz="2000" dirty="0" smtClean="0">
                <a:cs typeface="Arial" charset="0"/>
              </a:rPr>
              <a:t>		           Displacement per </a:t>
            </a:r>
            <a:r>
              <a:rPr lang="en-US" sz="2000" dirty="0" smtClean="0">
                <a:latin typeface="Symbol" panose="05050102010706020507" pitchFamily="18" charset="2"/>
              </a:rPr>
              <a:t>D</a:t>
            </a:r>
            <a:r>
              <a:rPr lang="en-US" sz="2000" dirty="0" smtClean="0">
                <a:cs typeface="Arial" charset="0"/>
              </a:rPr>
              <a:t>t</a:t>
            </a:r>
            <a:r>
              <a:rPr lang="en-US" sz="2000" dirty="0" smtClean="0">
                <a:cs typeface="Arial" charset="0"/>
              </a:rPr>
              <a:t/>
            </a:r>
            <a:br>
              <a:rPr lang="en-US" sz="2000" dirty="0" smtClean="0">
                <a:cs typeface="Arial" charset="0"/>
              </a:rPr>
            </a:br>
            <a:r>
              <a:rPr lang="en-US" sz="2000" dirty="0" smtClean="0">
                <a:cs typeface="Arial" charset="0"/>
              </a:rPr>
              <a:t/>
            </a:r>
            <a:br>
              <a:rPr lang="en-US" sz="2000" dirty="0" smtClean="0">
                <a:cs typeface="Arial" charset="0"/>
              </a:rPr>
            </a:br>
            <a:endParaRPr lang="en-US" sz="2000" dirty="0" smtClean="0">
              <a:cs typeface="Arial" charset="0"/>
            </a:endParaRPr>
          </a:p>
          <a:p>
            <a:pPr>
              <a:buClr>
                <a:srgbClr val="6600CC"/>
              </a:buClr>
            </a:pPr>
            <a:r>
              <a:rPr lang="en-US" sz="2000" dirty="0" smtClean="0">
                <a:cs typeface="Arial" charset="0"/>
              </a:rPr>
              <a:t>Average over many exciton trajectories and quencher </a:t>
            </a:r>
            <a:r>
              <a:rPr lang="en-US" sz="2000" dirty="0" smtClean="0">
                <a:cs typeface="Arial" charset="0"/>
              </a:rPr>
              <a:t>positions</a:t>
            </a:r>
          </a:p>
          <a:p>
            <a:pPr>
              <a:buClr>
                <a:srgbClr val="6600CC"/>
              </a:buClr>
            </a:pPr>
            <a:endParaRPr lang="en-US" sz="2000" dirty="0" smtClean="0">
              <a:cs typeface="Arial" charset="0"/>
            </a:endParaRPr>
          </a:p>
          <a:p>
            <a:pPr>
              <a:buClr>
                <a:srgbClr val="6600CC"/>
              </a:buClr>
            </a:pPr>
            <a:r>
              <a:rPr lang="en-US" sz="2000" b="1" dirty="0" smtClean="0">
                <a:solidFill>
                  <a:srgbClr val="7030A0"/>
                </a:solidFill>
                <a:cs typeface="Arial" charset="0"/>
              </a:rPr>
              <a:t>Results: Quenching efficiencies, Fluorescence decay kinetics</a:t>
            </a:r>
            <a:endParaRPr lang="en-US" sz="2000" dirty="0" smtClean="0">
              <a:cs typeface="Arial" charset="0"/>
            </a:endParaRPr>
          </a:p>
          <a:p>
            <a:pPr>
              <a:buClr>
                <a:srgbClr val="6600CC"/>
              </a:buClr>
              <a:buFont typeface="Wingdings" charset="0"/>
              <a:buChar char="§"/>
            </a:pPr>
            <a:endParaRPr lang="en-US" sz="2000" dirty="0">
              <a:cs typeface="Arial" charset="0"/>
            </a:endParaRP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407526"/>
              </p:ext>
            </p:extLst>
          </p:nvPr>
        </p:nvGraphicFramePr>
        <p:xfrm>
          <a:off x="1825625" y="1366468"/>
          <a:ext cx="1908175" cy="690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0" name="Equation" r:id="rId4" imgW="1333440" imgH="482400" progId="Equation.3">
                  <p:embed/>
                </p:oleObj>
              </mc:Choice>
              <mc:Fallback>
                <p:oleObj name="Equation" r:id="rId4" imgW="13334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25" y="1366468"/>
                        <a:ext cx="1908175" cy="690932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908640"/>
              </p:ext>
            </p:extLst>
          </p:nvPr>
        </p:nvGraphicFramePr>
        <p:xfrm>
          <a:off x="2971800" y="2260600"/>
          <a:ext cx="878541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1" name="Equation" r:id="rId6" imgW="533160" imgH="431640" progId="Equation.3">
                  <p:embed/>
                </p:oleObj>
              </mc:Choice>
              <mc:Fallback>
                <p:oleObj name="Equation" r:id="rId6" imgW="5331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260600"/>
                        <a:ext cx="878541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500522"/>
              </p:ext>
            </p:extLst>
          </p:nvPr>
        </p:nvGraphicFramePr>
        <p:xfrm>
          <a:off x="533400" y="4191000"/>
          <a:ext cx="1676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2" name="Equation" r:id="rId8" imgW="838080" imgH="241200" progId="Equation.3">
                  <p:embed/>
                </p:oleObj>
              </mc:Choice>
              <mc:Fallback>
                <p:oleObj name="Equation" r:id="rId8" imgW="8380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191000"/>
                        <a:ext cx="1676400" cy="4826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092935"/>
              </p:ext>
            </p:extLst>
          </p:nvPr>
        </p:nvGraphicFramePr>
        <p:xfrm>
          <a:off x="2895600" y="3556000"/>
          <a:ext cx="1574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3" name="Equation" r:id="rId10" imgW="787320" imgH="203040" progId="Equation.3">
                  <p:embed/>
                </p:oleObj>
              </mc:Choice>
              <mc:Fallback>
                <p:oleObj name="Equation" r:id="rId10" imgW="787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556000"/>
                        <a:ext cx="1574800" cy="406400"/>
                      </a:xfrm>
                      <a:prstGeom prst="rect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391632"/>
              </p:ext>
            </p:extLst>
          </p:nvPr>
        </p:nvGraphicFramePr>
        <p:xfrm>
          <a:off x="7315200" y="3094736"/>
          <a:ext cx="1824819" cy="334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4" name="Equation" r:id="rId12" imgW="1180800" imgH="215640" progId="Equation.3">
                  <p:embed/>
                </p:oleObj>
              </mc:Choice>
              <mc:Fallback>
                <p:oleObj name="Equation" r:id="rId12" imgW="11808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3094736"/>
                        <a:ext cx="1824819" cy="334264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165206"/>
              </p:ext>
            </p:extLst>
          </p:nvPr>
        </p:nvGraphicFramePr>
        <p:xfrm>
          <a:off x="4862513" y="5954075"/>
          <a:ext cx="1843087" cy="3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5" name="Equation" r:id="rId14" imgW="1180800" imgH="241200" progId="Equation.3">
                  <p:embed/>
                </p:oleObj>
              </mc:Choice>
              <mc:Fallback>
                <p:oleObj name="Equation" r:id="rId14" imgW="1180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513" y="5954075"/>
                        <a:ext cx="1843087" cy="370525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0" y="0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+mj-lt"/>
              </a:rPr>
              <a:t>Dye-Doped PFBT CPNs</a:t>
            </a:r>
            <a:endParaRPr lang="en-US" sz="1400" i="1" dirty="0">
              <a:latin typeface="+mj-lt"/>
            </a:endParaRPr>
          </a:p>
        </p:txBody>
      </p:sp>
      <p:pic>
        <p:nvPicPr>
          <p:cNvPr id="16" name="Picture 11" descr="academicSymbolWdm_copur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5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Continuum Modeling </a:t>
            </a:r>
            <a:b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</a:b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of Dye-Doped PFBT Fluorescence</a:t>
            </a:r>
            <a:endParaRPr lang="en-US" sz="2800" dirty="0"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810000"/>
            <a:ext cx="8229600" cy="1905000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</a:pPr>
            <a:r>
              <a:rPr lang="en-US" sz="1800" dirty="0" smtClean="0">
                <a:latin typeface="Helvetica" pitchFamily="34" charset="0"/>
              </a:rPr>
              <a:t>Average over many </a:t>
            </a:r>
            <a:r>
              <a:rPr lang="en-US" sz="1800" dirty="0" err="1" smtClean="0">
                <a:latin typeface="Helvetica" pitchFamily="34" charset="0"/>
              </a:rPr>
              <a:t>excitons</a:t>
            </a:r>
            <a:r>
              <a:rPr lang="en-US" sz="1800" dirty="0" smtClean="0">
                <a:latin typeface="Helvetica" pitchFamily="34" charset="0"/>
              </a:rPr>
              <a:t>, particles, quencher positions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3000 </a:t>
            </a:r>
            <a:r>
              <a:rPr lang="en-US" sz="1600" dirty="0" err="1" smtClean="0">
                <a:latin typeface="Helvetica" pitchFamily="34" charset="0"/>
              </a:rPr>
              <a:t>excitons</a:t>
            </a:r>
            <a:r>
              <a:rPr lang="en-US" sz="1600" dirty="0" smtClean="0">
                <a:latin typeface="Helvetica" pitchFamily="34" charset="0"/>
              </a:rPr>
              <a:t> per particle, 50 particles per data point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Poisson distribution of defects and quenchers</a:t>
            </a:r>
          </a:p>
          <a:p>
            <a:pPr lvl="1">
              <a:buClr>
                <a:srgbClr val="7030A0"/>
              </a:buClr>
            </a:pPr>
            <a:r>
              <a:rPr lang="en-US" sz="1600" dirty="0" err="1" smtClean="0">
                <a:latin typeface="Helvetica" pitchFamily="34" charset="0"/>
              </a:rPr>
              <a:t>Exciton</a:t>
            </a:r>
            <a:r>
              <a:rPr lang="en-US" sz="1600" dirty="0" smtClean="0">
                <a:latin typeface="Helvetica" pitchFamily="34" charset="0"/>
              </a:rPr>
              <a:t> diffusion length L</a:t>
            </a:r>
            <a:r>
              <a:rPr lang="en-US" sz="1600" baseline="-25000" dirty="0" smtClean="0">
                <a:latin typeface="Helvetica" pitchFamily="34" charset="0"/>
              </a:rPr>
              <a:t>D</a:t>
            </a:r>
            <a:r>
              <a:rPr lang="en-US" sz="1600" dirty="0" smtClean="0">
                <a:latin typeface="Helvetica" pitchFamily="34" charset="0"/>
              </a:rPr>
              <a:t> = 12 nm, </a:t>
            </a:r>
            <a:r>
              <a:rPr lang="en-US" sz="1600" dirty="0" err="1" smtClean="0">
                <a:latin typeface="Helvetica" pitchFamily="34" charset="0"/>
              </a:rPr>
              <a:t>Förster</a:t>
            </a:r>
            <a:r>
              <a:rPr lang="en-US" sz="1600" dirty="0" smtClean="0">
                <a:latin typeface="Helvetica" pitchFamily="34" charset="0"/>
              </a:rPr>
              <a:t> radius R</a:t>
            </a:r>
            <a:r>
              <a:rPr lang="en-US" sz="1600" baseline="-25000" dirty="0" smtClean="0">
                <a:latin typeface="Helvetica" pitchFamily="34" charset="0"/>
              </a:rPr>
              <a:t>0</a:t>
            </a:r>
            <a:r>
              <a:rPr lang="en-US" sz="1600" dirty="0" smtClean="0">
                <a:latin typeface="Helvetica" pitchFamily="34" charset="0"/>
              </a:rPr>
              <a:t> = 4 nm</a:t>
            </a:r>
            <a:endParaRPr lang="en-US" sz="1600" dirty="0">
              <a:latin typeface="Helvetica" pitchFamily="34" charset="0"/>
            </a:endParaRPr>
          </a:p>
          <a:p>
            <a:pPr>
              <a:buClr>
                <a:srgbClr val="7030A0"/>
              </a:buClr>
            </a:pPr>
            <a:r>
              <a:rPr lang="en-US" sz="1800" dirty="0" smtClean="0">
                <a:latin typeface="Helvetica" pitchFamily="34" charset="0"/>
              </a:rPr>
              <a:t>Approximate match to experimental TCSPC fitting results</a:t>
            </a:r>
            <a:endParaRPr lang="en-US" sz="1800" dirty="0">
              <a:latin typeface="Helvetica" pitchFamily="34" charset="0"/>
            </a:endParaRP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At 0% dopant, 2.3 defect quenchers (dye equivalents) present</a:t>
            </a:r>
          </a:p>
          <a:p>
            <a:pPr lvl="1">
              <a:buClr>
                <a:srgbClr val="7030A0"/>
              </a:buClr>
            </a:pPr>
            <a:r>
              <a:rPr lang="en-US" sz="1600" i="1" dirty="0" smtClean="0">
                <a:latin typeface="Symbol" panose="05050102010706020507" pitchFamily="18" charset="2"/>
              </a:rPr>
              <a:t>b</a:t>
            </a:r>
            <a:r>
              <a:rPr lang="en-US" sz="1600" dirty="0" smtClean="0">
                <a:latin typeface="Helvetica" panose="020B0500000000000000" pitchFamily="34" charset="0"/>
              </a:rPr>
              <a:t> reduced by implementing Poisson statistics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anose="020B0500000000000000" pitchFamily="34" charset="0"/>
              </a:rPr>
              <a:t>Ignoring quenching by defects results in L</a:t>
            </a:r>
            <a:r>
              <a:rPr lang="en-US" sz="1600" baseline="-25000" dirty="0" smtClean="0">
                <a:latin typeface="Helvetica" panose="020B0500000000000000" pitchFamily="34" charset="0"/>
              </a:rPr>
              <a:t>D</a:t>
            </a:r>
            <a:r>
              <a:rPr lang="en-US" sz="1600" dirty="0" smtClean="0">
                <a:latin typeface="Helvetica" panose="020B0500000000000000" pitchFamily="34" charset="0"/>
              </a:rPr>
              <a:t> 2x lower, lower quality of agreement</a:t>
            </a:r>
          </a:p>
          <a:p>
            <a:pPr lvl="1">
              <a:buClr>
                <a:srgbClr val="7030A0"/>
              </a:buClr>
            </a:pPr>
            <a:endParaRPr lang="en-US" sz="1600" i="1" dirty="0">
              <a:latin typeface="Symbol" panose="05050102010706020507" pitchFamily="18" charset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Dye-Doped PFBT CPNs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 descr="C:\Users\Louis\Desktop\First Authors\2013-JPCC-Final Versions &amp; Figures\lcg-JPCC-Fig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213" y="1295400"/>
            <a:ext cx="5687187" cy="251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611779"/>
            <a:ext cx="4386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Groff, L. C., Wang, X., McNeill, J. D., </a:t>
            </a:r>
            <a:r>
              <a:rPr lang="en-US" sz="1000" i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J. Phys. Chem. C </a:t>
            </a:r>
            <a:r>
              <a:rPr lang="en-US" sz="1000" b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2013</a:t>
            </a: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, 117, 25748. </a:t>
            </a:r>
            <a:endParaRPr lang="en-US" sz="1000" dirty="0">
              <a:solidFill>
                <a:prstClr val="black"/>
              </a:solidFill>
              <a:latin typeface="Helvetica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678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Dye-Doped PFBT CPNs: Summary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7696200" cy="520940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Successfully red-shifted emission via dye-doping</a:t>
            </a:r>
          </a:p>
          <a:p>
            <a:pPr lvl="1"/>
            <a:r>
              <a:rPr lang="en-US" dirty="0" smtClean="0"/>
              <a:t>High energy transfer efficiency and </a:t>
            </a:r>
            <a:r>
              <a:rPr lang="en-US" dirty="0" smtClean="0">
                <a:latin typeface="Symbol" panose="05050102010706020507" pitchFamily="18" charset="2"/>
              </a:rPr>
              <a:t>F</a:t>
            </a:r>
            <a:r>
              <a:rPr lang="en-US" dirty="0" smtClean="0"/>
              <a:t> at moderate doping</a:t>
            </a:r>
          </a:p>
          <a:p>
            <a:r>
              <a:rPr lang="en-US" dirty="0" smtClean="0"/>
              <a:t>Nanoparticle samples exhibit complex decay kinetics</a:t>
            </a:r>
          </a:p>
          <a:p>
            <a:pPr lvl="1"/>
            <a:r>
              <a:rPr lang="en-US" dirty="0" smtClean="0"/>
              <a:t>Described best by bi-exponential or KWW dynamics</a:t>
            </a:r>
          </a:p>
          <a:p>
            <a:pPr lvl="1"/>
            <a:r>
              <a:rPr lang="en-US" dirty="0" smtClean="0"/>
              <a:t>Decreased lifetimes in doped samples (dynamic quenching)</a:t>
            </a:r>
          </a:p>
          <a:p>
            <a:pPr lvl="1"/>
            <a:r>
              <a:rPr lang="en-US" dirty="0" smtClean="0"/>
              <a:t>Acceptor is dynamically quenched at high doping ratios</a:t>
            </a:r>
          </a:p>
          <a:p>
            <a:r>
              <a:rPr lang="en-US" dirty="0" smtClean="0"/>
              <a:t>Exciton diffusion, Energy Transfer Model matches experimental dynamics well</a:t>
            </a:r>
          </a:p>
          <a:p>
            <a:pPr lvl="1"/>
            <a:r>
              <a:rPr lang="en-US" dirty="0" smtClean="0"/>
              <a:t>Poisson distribution of defects and quenchers</a:t>
            </a:r>
          </a:p>
          <a:p>
            <a:pPr lvl="1"/>
            <a:r>
              <a:rPr lang="en-US" dirty="0" smtClean="0"/>
              <a:t>~2 defects/CPN</a:t>
            </a:r>
          </a:p>
          <a:p>
            <a:pPr lvl="1"/>
            <a:r>
              <a:rPr lang="en-US" dirty="0" smtClean="0"/>
              <a:t>Length scale of exciton transport  ~12 nm for </a:t>
            </a:r>
            <a:r>
              <a:rPr lang="en-US" dirty="0" smtClean="0"/>
              <a:t>PFBT              (</a:t>
            </a:r>
            <a:r>
              <a:rPr lang="en-US" i="1" dirty="0" smtClean="0"/>
              <a:t>D</a:t>
            </a:r>
            <a:r>
              <a:rPr lang="en-US" dirty="0" smtClean="0"/>
              <a:t> = 8x10</a:t>
            </a:r>
            <a:r>
              <a:rPr lang="en-US" baseline="30000" dirty="0" smtClean="0"/>
              <a:t>-9</a:t>
            </a:r>
            <a:r>
              <a:rPr lang="en-US" dirty="0" smtClean="0"/>
              <a:t> m</a:t>
            </a:r>
            <a:r>
              <a:rPr lang="en-US" baseline="30000" dirty="0" smtClean="0"/>
              <a:t>2</a:t>
            </a:r>
            <a:r>
              <a:rPr lang="en-US" dirty="0" smtClean="0"/>
              <a:t> s</a:t>
            </a:r>
            <a:r>
              <a:rPr lang="en-US" baseline="30000" dirty="0" smtClean="0"/>
              <a:t>-1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36</a:t>
            </a:fld>
            <a:endParaRPr lang="en-US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6581001"/>
            <a:ext cx="3962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j-lt"/>
                <a:ea typeface="SimSun" pitchFamily="2" charset="-122"/>
              </a:rPr>
              <a:t>C. Wu, J. McNeill et al., </a:t>
            </a:r>
            <a:r>
              <a:rPr lang="en-US" altLang="zh-CN" sz="1200" i="1" dirty="0">
                <a:latin typeface="+mj-lt"/>
                <a:ea typeface="SimSun" pitchFamily="2" charset="-122"/>
              </a:rPr>
              <a:t>ACS Nano, </a:t>
            </a:r>
            <a:r>
              <a:rPr lang="en-US" altLang="zh-CN" sz="1200" dirty="0" smtClean="0">
                <a:latin typeface="+mj-lt"/>
                <a:ea typeface="SimSun" pitchFamily="2" charset="-122"/>
              </a:rPr>
              <a:t>2008</a:t>
            </a:r>
            <a:r>
              <a:rPr lang="en-US" altLang="zh-CN" sz="1200" i="1" dirty="0" smtClean="0">
                <a:latin typeface="+mj-lt"/>
                <a:ea typeface="SimSun" pitchFamily="2" charset="-122"/>
              </a:rPr>
              <a:t>, </a:t>
            </a:r>
            <a:r>
              <a:rPr lang="en-US" altLang="zh-CN" sz="1200" dirty="0" smtClean="0">
                <a:latin typeface="+mj-lt"/>
                <a:ea typeface="SimSun" pitchFamily="2" charset="-122"/>
              </a:rPr>
              <a:t>2, 2415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+mj-lt"/>
              </a:rPr>
              <a:t>Dye-Doped PFBT CPNs</a:t>
            </a:r>
            <a:endParaRPr lang="en-US" sz="1400" i="1" dirty="0">
              <a:latin typeface="+mj-lt"/>
            </a:endParaRPr>
          </a:p>
        </p:txBody>
      </p:sp>
      <p:pic>
        <p:nvPicPr>
          <p:cNvPr id="8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285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Solvent-Induced Swelling of CPNs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99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Solvent-Induced Swelling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poly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05" y="1219200"/>
            <a:ext cx="5581095" cy="1558965"/>
          </a:xfrm>
          <a:prstGeom prst="rect">
            <a:avLst/>
          </a:prstGeom>
        </p:spPr>
      </p:pic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6172200" y="2667000"/>
            <a:ext cx="1828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 defTabSz="914400" fontAlgn="auto">
              <a:spcBef>
                <a:spcPct val="40000"/>
              </a:spcBef>
              <a:spcAft>
                <a:spcPts val="0"/>
              </a:spcAft>
              <a:buClr>
                <a:srgbClr val="6600CC"/>
              </a:buClr>
              <a:buSzPct val="110000"/>
              <a:buFont typeface="Wingdings" charset="0"/>
              <a:buNone/>
            </a:pPr>
            <a:r>
              <a:rPr lang="en-US" b="1" dirty="0">
                <a:solidFill>
                  <a:srgbClr val="000000"/>
                </a:solidFill>
                <a:latin typeface="Helvetica" panose="020B0500000000000000" pitchFamily="34" charset="0"/>
                <a:ea typeface="+mn-ea"/>
              </a:rPr>
              <a:t>c</a:t>
            </a:r>
            <a:r>
              <a:rPr lang="en-US" b="1" dirty="0" smtClean="0">
                <a:solidFill>
                  <a:srgbClr val="000000"/>
                </a:solidFill>
                <a:latin typeface="Helvetica" panose="020B0500000000000000" pitchFamily="34" charset="0"/>
                <a:ea typeface="+mn-ea"/>
              </a:rPr>
              <a:t>onjugated polymer nanoparticle</a:t>
            </a:r>
            <a:endParaRPr lang="en-US" dirty="0">
              <a:solidFill>
                <a:srgbClr val="000000"/>
              </a:solidFill>
              <a:latin typeface="Helvetica" panose="020B0500000000000000" pitchFamily="34" charset="0"/>
              <a:ea typeface="+mn-ea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3733800" y="2743200"/>
            <a:ext cx="1828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 defTabSz="914400" fontAlgn="auto">
              <a:spcBef>
                <a:spcPct val="40000"/>
              </a:spcBef>
              <a:spcAft>
                <a:spcPts val="0"/>
              </a:spcAft>
              <a:buClr>
                <a:srgbClr val="6600CC"/>
              </a:buClr>
              <a:buSzPct val="110000"/>
              <a:buFont typeface="Wingdings" charset="0"/>
              <a:buNone/>
            </a:pPr>
            <a:r>
              <a:rPr lang="en-US" b="1" dirty="0">
                <a:solidFill>
                  <a:srgbClr val="000000"/>
                </a:solidFill>
                <a:latin typeface="Calibri"/>
                <a:ea typeface="+mn-ea"/>
              </a:rPr>
              <a:t>c</a:t>
            </a:r>
            <a:r>
              <a:rPr lang="en-US" b="1" dirty="0" smtClean="0">
                <a:solidFill>
                  <a:srgbClr val="000000"/>
                </a:solidFill>
                <a:latin typeface="Calibri"/>
                <a:ea typeface="+mn-ea"/>
              </a:rPr>
              <a:t>onjugated polymer film</a:t>
            </a:r>
            <a:endParaRPr lang="en-US" dirty="0">
              <a:solidFill>
                <a:srgbClr val="000000"/>
              </a:solidFill>
              <a:latin typeface="Calibri"/>
              <a:ea typeface="+mn-ea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1600200" y="2819400"/>
            <a:ext cx="1828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 defTabSz="914400" fontAlgn="auto">
              <a:spcBef>
                <a:spcPct val="40000"/>
              </a:spcBef>
              <a:spcAft>
                <a:spcPts val="0"/>
              </a:spcAft>
              <a:buClr>
                <a:srgbClr val="6600CC"/>
              </a:buClr>
              <a:buSzPct val="110000"/>
              <a:buFont typeface="Wingdings" charset="0"/>
              <a:buNone/>
            </a:pPr>
            <a:r>
              <a:rPr lang="en-US" b="1" dirty="0">
                <a:solidFill>
                  <a:srgbClr val="000000"/>
                </a:solidFill>
                <a:latin typeface="Helvetica" panose="020B0500000000000000" pitchFamily="34" charset="0"/>
                <a:ea typeface="+mn-ea"/>
              </a:rPr>
              <a:t>c</a:t>
            </a:r>
            <a:r>
              <a:rPr lang="en-US" b="1" dirty="0" smtClean="0">
                <a:solidFill>
                  <a:srgbClr val="000000"/>
                </a:solidFill>
                <a:latin typeface="Helvetica" panose="020B0500000000000000" pitchFamily="34" charset="0"/>
                <a:ea typeface="+mn-ea"/>
              </a:rPr>
              <a:t>onjugated polymer in solution</a:t>
            </a:r>
            <a:endParaRPr lang="en-US" dirty="0">
              <a:solidFill>
                <a:srgbClr val="000000"/>
              </a:solidFill>
              <a:latin typeface="Helvetica" panose="020B0500000000000000" pitchFamily="34" charset="0"/>
              <a:ea typeface="+mn-ea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85800" y="3856037"/>
            <a:ext cx="8001000" cy="2500313"/>
          </a:xfrm>
        </p:spPr>
        <p:txBody>
          <a:bodyPr>
            <a:normAutofit fontScale="55000" lnSpcReduction="20000"/>
          </a:bodyPr>
          <a:lstStyle/>
          <a:p>
            <a:r>
              <a:rPr lang="en-US" sz="3600" dirty="0" smtClean="0">
                <a:latin typeface="Helvetica" pitchFamily="34" charset="0"/>
              </a:rPr>
              <a:t>Use solvent-induced swelling methods to probe the changes in nanoparticle </a:t>
            </a:r>
            <a:r>
              <a:rPr lang="en-US" sz="3600" dirty="0" err="1" smtClean="0">
                <a:latin typeface="Helvetica" pitchFamily="34" charset="0"/>
              </a:rPr>
              <a:t>photophysics</a:t>
            </a:r>
            <a:endParaRPr lang="en-US" sz="3600" dirty="0" smtClean="0">
              <a:latin typeface="Helvetica" pitchFamily="34" charset="0"/>
            </a:endParaRPr>
          </a:p>
          <a:p>
            <a:pPr lvl="1"/>
            <a:r>
              <a:rPr lang="en-US" sz="3300" dirty="0" smtClean="0">
                <a:latin typeface="Helvetica" pitchFamily="34" charset="0"/>
              </a:rPr>
              <a:t>Probe rates of multiple energy transfer</a:t>
            </a:r>
          </a:p>
          <a:p>
            <a:pPr lvl="1"/>
            <a:r>
              <a:rPr lang="en-US" sz="3300" dirty="0" smtClean="0">
                <a:latin typeface="Helvetica" pitchFamily="34" charset="0"/>
              </a:rPr>
              <a:t>Determine nature of quenching defects (aggregates vs. oxidative)</a:t>
            </a:r>
            <a:endParaRPr lang="en-US" sz="3300" dirty="0" smtClean="0">
              <a:latin typeface="Helvetica" pitchFamily="34" charset="0"/>
            </a:endParaRPr>
          </a:p>
          <a:p>
            <a:r>
              <a:rPr lang="en-US" sz="3600" dirty="0" smtClean="0">
                <a:latin typeface="Helvetica" pitchFamily="34" charset="0"/>
              </a:rPr>
              <a:t>Rate of </a:t>
            </a:r>
            <a:r>
              <a:rPr lang="en-US" sz="3600" dirty="0" err="1" smtClean="0">
                <a:latin typeface="Helvetica" pitchFamily="34" charset="0"/>
              </a:rPr>
              <a:t>exciton</a:t>
            </a:r>
            <a:r>
              <a:rPr lang="en-US" sz="3600" dirty="0" smtClean="0">
                <a:latin typeface="Helvetica" pitchFamily="34" charset="0"/>
              </a:rPr>
              <a:t> motion hypothesized to be amplified for CPNs</a:t>
            </a:r>
          </a:p>
          <a:p>
            <a:pPr lvl="1"/>
            <a:r>
              <a:rPr lang="en-US" sz="3300" dirty="0" smtClean="0">
                <a:latin typeface="Helvetica" pitchFamily="34" charset="0"/>
              </a:rPr>
              <a:t>Densely packed </a:t>
            </a:r>
            <a:r>
              <a:rPr lang="en-US" sz="3300" dirty="0" err="1" smtClean="0">
                <a:latin typeface="Helvetica" pitchFamily="34" charset="0"/>
              </a:rPr>
              <a:t>chromophores</a:t>
            </a:r>
            <a:endParaRPr lang="en-US" sz="3300" dirty="0" smtClean="0">
              <a:latin typeface="Helvetica" pitchFamily="34" charset="0"/>
            </a:endParaRPr>
          </a:p>
          <a:p>
            <a:pPr lvl="1"/>
            <a:r>
              <a:rPr lang="en-US" sz="3300" dirty="0" smtClean="0">
                <a:latin typeface="Helvetica" pitchFamily="34" charset="0"/>
              </a:rPr>
              <a:t>Access to more nearest neighbor </a:t>
            </a:r>
            <a:r>
              <a:rPr lang="en-US" sz="3300" dirty="0" err="1" smtClean="0">
                <a:latin typeface="Helvetica" pitchFamily="34" charset="0"/>
              </a:rPr>
              <a:t>chromophores</a:t>
            </a:r>
            <a:r>
              <a:rPr lang="en-US" sz="3300" dirty="0" smtClean="0">
                <a:latin typeface="Helvetica" pitchFamily="34" charset="0"/>
              </a:rPr>
              <a:t> in CPNs vs. polymer in solution</a:t>
            </a:r>
          </a:p>
          <a:p>
            <a:pPr lvl="1"/>
            <a:r>
              <a:rPr lang="en-US" sz="3300" dirty="0" smtClean="0">
                <a:latin typeface="Helvetica" pitchFamily="34" charset="0"/>
              </a:rPr>
              <a:t>Probe via fluorescence anisotropy decay (FAD) and modeling</a:t>
            </a:r>
          </a:p>
        </p:txBody>
      </p:sp>
      <p:pic>
        <p:nvPicPr>
          <p:cNvPr id="15" name="Picture 11" descr="academicSymbolWdm_copu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86200" y="1143000"/>
            <a:ext cx="205740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962400" y="2286000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962400" y="2590800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24378" y="1487269"/>
            <a:ext cx="2347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panose="020B0500000000000000" pitchFamily="34" charset="0"/>
              </a:rPr>
              <a:t>  Rapid mixing with </a:t>
            </a:r>
          </a:p>
          <a:p>
            <a:r>
              <a:rPr lang="en-US" dirty="0" smtClean="0">
                <a:latin typeface="Helvetica" panose="020B0500000000000000" pitchFamily="34" charset="0"/>
              </a:rPr>
              <a:t>water, THF Removal</a:t>
            </a:r>
            <a:endParaRPr lang="en-US" dirty="0">
              <a:latin typeface="Helvetica" panose="020B0500000000000000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72771" y="2782669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panose="020B0500000000000000" pitchFamily="34" charset="0"/>
              </a:rPr>
              <a:t>THF Addition</a:t>
            </a:r>
            <a:endParaRPr lang="en-US" dirty="0">
              <a:latin typeface="Helvetica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32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Fluorescence Quantum </a:t>
            </a:r>
            <a:b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</a:b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Yield and Spectral Shifting</a:t>
            </a:r>
            <a:endParaRPr lang="en-US" sz="2800" dirty="0">
              <a:latin typeface="Helvetica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720850"/>
            <a:ext cx="4038600" cy="4756150"/>
          </a:xfrm>
        </p:spPr>
        <p:txBody>
          <a:bodyPr>
            <a:normAutofit fontScale="85000" lnSpcReduction="10000"/>
          </a:bodyPr>
          <a:lstStyle/>
          <a:p>
            <a:pPr>
              <a:buClr>
                <a:srgbClr val="7030A0"/>
              </a:buClr>
            </a:pPr>
            <a:r>
              <a:rPr lang="en-US" sz="3100" dirty="0" smtClean="0">
                <a:latin typeface="Helvetica" panose="020B0500000000000000" pitchFamily="34" charset="0"/>
              </a:rPr>
              <a:t>Increase in </a:t>
            </a:r>
            <a:r>
              <a:rPr lang="en-US" sz="3100" dirty="0" smtClean="0">
                <a:latin typeface="Symbol" panose="05050102010706020507" pitchFamily="18" charset="2"/>
              </a:rPr>
              <a:t>F</a:t>
            </a:r>
            <a:r>
              <a:rPr lang="en-US" sz="3100" dirty="0" smtClean="0">
                <a:latin typeface="Helvetica" panose="020B0500000000000000" pitchFamily="34" charset="0"/>
              </a:rPr>
              <a:t> as %THF increases</a:t>
            </a:r>
          </a:p>
          <a:p>
            <a:pPr lvl="1">
              <a:buClr>
                <a:srgbClr val="7030A0"/>
              </a:buClr>
            </a:pPr>
            <a:r>
              <a:rPr lang="en-US" sz="2600" dirty="0" smtClean="0">
                <a:latin typeface="Helvetica" panose="020B0500000000000000" pitchFamily="34" charset="0"/>
              </a:rPr>
              <a:t>~92% quenching at 0% THF</a:t>
            </a:r>
          </a:p>
          <a:p>
            <a:pPr lvl="1">
              <a:buClr>
                <a:srgbClr val="7030A0"/>
              </a:buClr>
            </a:pPr>
            <a:r>
              <a:rPr lang="en-US" sz="2600" dirty="0" smtClean="0">
                <a:latin typeface="Symbol" panose="05050102010706020507" pitchFamily="18" charset="2"/>
              </a:rPr>
              <a:t>F</a:t>
            </a:r>
            <a:r>
              <a:rPr lang="en-US" sz="2600" baseline="-25000" dirty="0" smtClean="0">
                <a:latin typeface="Helvetica" panose="020B0500000000000000" pitchFamily="34" charset="0"/>
              </a:rPr>
              <a:t>THF</a:t>
            </a:r>
            <a:r>
              <a:rPr lang="en-US" sz="2600" dirty="0" smtClean="0">
                <a:latin typeface="Helvetica" panose="020B0500000000000000" pitchFamily="34" charset="0"/>
              </a:rPr>
              <a:t> is recovered at high THF concentrations</a:t>
            </a:r>
          </a:p>
          <a:p>
            <a:pPr>
              <a:buClr>
                <a:srgbClr val="7030A0"/>
              </a:buClr>
            </a:pPr>
            <a:r>
              <a:rPr lang="en-US" dirty="0" smtClean="0">
                <a:latin typeface="Helvetica" panose="020B0500000000000000" pitchFamily="34" charset="0"/>
              </a:rPr>
              <a:t>Normalized spectra show progressive blue shifting of emission peak</a:t>
            </a:r>
          </a:p>
          <a:p>
            <a:pPr lvl="1">
              <a:buClr>
                <a:srgbClr val="7030A0"/>
              </a:buClr>
            </a:pPr>
            <a:r>
              <a:rPr lang="en-US" dirty="0" smtClean="0">
                <a:latin typeface="Helvetica" panose="020B0500000000000000" pitchFamily="34" charset="0"/>
              </a:rPr>
              <a:t>~5 nm for PFBT</a:t>
            </a:r>
          </a:p>
          <a:p>
            <a:pPr lvl="1">
              <a:buClr>
                <a:srgbClr val="7030A0"/>
              </a:buClr>
            </a:pPr>
            <a:r>
              <a:rPr lang="en-US" dirty="0" smtClean="0">
                <a:latin typeface="Helvetica" panose="020B0500000000000000" pitchFamily="34" charset="0"/>
              </a:rPr>
              <a:t>~40 nm for MEH-PPV</a:t>
            </a:r>
          </a:p>
          <a:p>
            <a:pPr lvl="1">
              <a:buClr>
                <a:srgbClr val="7030A0"/>
              </a:buClr>
            </a:pPr>
            <a:r>
              <a:rPr lang="en-US" dirty="0" smtClean="0">
                <a:latin typeface="Helvetica" panose="020B0500000000000000" pitchFamily="34" charset="0"/>
              </a:rPr>
              <a:t>Stronger dipole coupling in MEH-PPV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199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</a:rPr>
              <a:t>Solvent-Induced Swelling</a:t>
            </a:r>
            <a:endParaRPr lang="en-US" sz="14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:\Users\Louis\Desktop\Spectra\Flu\2014\PFBT-PLQY-Spectra-SolventDependence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15776"/>
            <a:ext cx="3642360" cy="275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C:\Users\Louis\Desktop\Spectra\Flu\2014\PFBT-PLQY-RadRate-SolventDependence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r="48093" b="50000"/>
          <a:stretch/>
        </p:blipFill>
        <p:spPr bwMode="auto">
          <a:xfrm>
            <a:off x="443432" y="4258796"/>
            <a:ext cx="1988084" cy="16848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28600" y="4123024"/>
            <a:ext cx="293370" cy="372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:\Users\Louis\Desktop\Spectra\Flu\2014\PFBT-PLQY-RadRate-SolventDependence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" t="51276" r="48037" b="-1276"/>
          <a:stretch/>
        </p:blipFill>
        <p:spPr bwMode="auto">
          <a:xfrm>
            <a:off x="2583916" y="4301792"/>
            <a:ext cx="1988084" cy="168480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2590800" y="4258796"/>
            <a:ext cx="76200" cy="2370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0" y="6611779"/>
            <a:ext cx="4776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n-lt"/>
              </a:rPr>
              <a:t>Groff, L. C., Jiang, Y., Wang, X., and McNeill, J. D. </a:t>
            </a:r>
            <a:r>
              <a:rPr lang="en-US" sz="1200" b="1" dirty="0" smtClean="0">
                <a:latin typeface="+mn-lt"/>
              </a:rPr>
              <a:t>2015</a:t>
            </a:r>
            <a:r>
              <a:rPr lang="en-US" sz="1200" dirty="0" smtClean="0">
                <a:latin typeface="+mn-lt"/>
              </a:rPr>
              <a:t>, In final preparation.</a:t>
            </a:r>
          </a:p>
        </p:txBody>
      </p:sp>
    </p:spTree>
    <p:extLst>
      <p:ext uri="{BB962C8B-B14F-4D97-AF65-F5344CB8AC3E}">
        <p14:creationId xmlns:p14="http://schemas.microsoft.com/office/powerpoint/2010/main" val="338120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Fluorescence Quantum </a:t>
            </a:r>
            <a:b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</a:b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Yield and Spectral Shifting</a:t>
            </a:r>
            <a:endParaRPr lang="en-US" sz="2800" dirty="0">
              <a:latin typeface="Helvetica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720850"/>
            <a:ext cx="4038600" cy="4756150"/>
          </a:xfrm>
        </p:spPr>
        <p:txBody>
          <a:bodyPr>
            <a:normAutofit fontScale="92500"/>
          </a:bodyPr>
          <a:lstStyle/>
          <a:p>
            <a:pPr>
              <a:buClr>
                <a:srgbClr val="7030A0"/>
              </a:buClr>
            </a:pPr>
            <a:r>
              <a:rPr lang="en-US" sz="2600" dirty="0">
                <a:latin typeface="Helvetica" panose="020B0500000000000000" pitchFamily="34" charset="0"/>
              </a:rPr>
              <a:t>MEH-PPV spectra suggest dynamic equilibrium between CPNs/polymer</a:t>
            </a:r>
          </a:p>
          <a:p>
            <a:pPr lvl="1">
              <a:buClr>
                <a:srgbClr val="7030A0"/>
              </a:buClr>
            </a:pPr>
            <a:r>
              <a:rPr lang="en-US" sz="2200" dirty="0">
                <a:latin typeface="Helvetica" panose="020B0500000000000000" pitchFamily="34" charset="0"/>
              </a:rPr>
              <a:t>Narrow range, 60%-80% THF</a:t>
            </a:r>
          </a:p>
          <a:p>
            <a:pPr lvl="1">
              <a:buClr>
                <a:srgbClr val="7030A0"/>
              </a:buClr>
            </a:pPr>
            <a:r>
              <a:rPr lang="en-US" sz="2200" dirty="0">
                <a:latin typeface="Helvetica" panose="020B0500000000000000" pitchFamily="34" charset="0"/>
              </a:rPr>
              <a:t>Dynamic aggregation and separation</a:t>
            </a:r>
          </a:p>
          <a:p>
            <a:pPr lvl="1">
              <a:buClr>
                <a:srgbClr val="7030A0"/>
              </a:buClr>
            </a:pPr>
            <a:r>
              <a:rPr lang="en-US" sz="2200" dirty="0" smtClean="0">
                <a:latin typeface="Helvetica" panose="020B0500000000000000" pitchFamily="34" charset="0"/>
              </a:rPr>
              <a:t>Either via single chain, </a:t>
            </a:r>
            <a:r>
              <a:rPr lang="en-US" sz="2200" dirty="0">
                <a:latin typeface="Helvetica" panose="020B0500000000000000" pitchFamily="34" charset="0"/>
              </a:rPr>
              <a:t>or </a:t>
            </a:r>
            <a:r>
              <a:rPr lang="en-US" sz="2200" dirty="0" smtClean="0">
                <a:latin typeface="Helvetica" panose="020B0500000000000000" pitchFamily="34" charset="0"/>
              </a:rPr>
              <a:t>unassociated chain with aggregate</a:t>
            </a:r>
          </a:p>
          <a:p>
            <a:pPr lvl="1">
              <a:buClr>
                <a:srgbClr val="7030A0"/>
              </a:buClr>
            </a:pPr>
            <a:r>
              <a:rPr lang="en-US" sz="2200" dirty="0" smtClean="0">
                <a:latin typeface="Helvetica" panose="020B0500000000000000" pitchFamily="34" charset="0"/>
              </a:rPr>
              <a:t>Supported by fluorescence lifetime results</a:t>
            </a:r>
            <a:endParaRPr lang="en-US" sz="2200" dirty="0">
              <a:latin typeface="Helvetica" panose="020B0500000000000000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199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</a:rPr>
              <a:t>Solvent-Induced Swelling</a:t>
            </a:r>
            <a:endParaRPr lang="en-US" sz="14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:\Users\Louis\Desktop\Spectra\Flu\2014\PFBT-PLQY-Spectra-SolventDependence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15776"/>
            <a:ext cx="3642360" cy="275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C:\Users\Louis\Desktop\Spectra\Flu\2014\PFBT-PLQY-RadRate-SolventDependence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r="48093" b="50000"/>
          <a:stretch/>
        </p:blipFill>
        <p:spPr bwMode="auto">
          <a:xfrm>
            <a:off x="443432" y="4258796"/>
            <a:ext cx="1988084" cy="16848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28600" y="4123024"/>
            <a:ext cx="293370" cy="372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:\Users\Louis\Desktop\Spectra\Flu\2014\PFBT-PLQY-RadRate-SolventDependence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" t="51276" r="48037" b="-1276"/>
          <a:stretch/>
        </p:blipFill>
        <p:spPr bwMode="auto">
          <a:xfrm>
            <a:off x="2583916" y="4301792"/>
            <a:ext cx="1988084" cy="168480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2590800" y="4258796"/>
            <a:ext cx="76200" cy="2370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0" y="6611779"/>
            <a:ext cx="4776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n-lt"/>
              </a:rPr>
              <a:t>Groff, L. C., Jiang, Y., Wang, X., and McNeill, J. D. </a:t>
            </a:r>
            <a:r>
              <a:rPr lang="en-US" sz="1200" b="1" dirty="0" smtClean="0">
                <a:latin typeface="+mn-lt"/>
              </a:rPr>
              <a:t>2015</a:t>
            </a:r>
            <a:r>
              <a:rPr lang="en-US" sz="1200" dirty="0" smtClean="0">
                <a:latin typeface="+mn-lt"/>
              </a:rPr>
              <a:t>, In final preparation.</a:t>
            </a:r>
          </a:p>
        </p:txBody>
      </p:sp>
    </p:spTree>
    <p:extLst>
      <p:ext uri="{BB962C8B-B14F-4D97-AF65-F5344CB8AC3E}">
        <p14:creationId xmlns:p14="http://schemas.microsoft.com/office/powerpoint/2010/main" val="315538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>
                <a:solidFill>
                  <a:srgbClr val="7030A0"/>
                </a:solidFill>
                <a:latin typeface="Helvetica" pitchFamily="34" charset="0"/>
              </a:rPr>
              <a:t>Conjugated </a:t>
            </a: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Polymer Nanoparticles (CPNs)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525963"/>
          </a:xfrm>
        </p:spPr>
        <p:txBody>
          <a:bodyPr>
            <a:normAutofit fontScale="85000" lnSpcReduction="20000"/>
          </a:bodyPr>
          <a:lstStyle/>
          <a:p>
            <a:pPr>
              <a:buClr>
                <a:srgbClr val="7030A0"/>
              </a:buClr>
            </a:pPr>
            <a:r>
              <a:rPr lang="en-US" dirty="0">
                <a:latin typeface="Helvetica" pitchFamily="34" charset="0"/>
              </a:rPr>
              <a:t>Optical Properties</a:t>
            </a:r>
          </a:p>
          <a:p>
            <a:pPr lvl="1">
              <a:buClr>
                <a:srgbClr val="7030A0"/>
              </a:buClr>
            </a:pPr>
            <a:r>
              <a:rPr lang="en-US" dirty="0">
                <a:latin typeface="Helvetica" pitchFamily="34" charset="0"/>
              </a:rPr>
              <a:t>Extended </a:t>
            </a:r>
            <a:r>
              <a:rPr lang="el-GR" dirty="0"/>
              <a:t>π</a:t>
            </a:r>
            <a:r>
              <a:rPr lang="en-US" dirty="0">
                <a:latin typeface="Helvetica" pitchFamily="34" charset="0"/>
              </a:rPr>
              <a:t>-conjugated </a:t>
            </a:r>
            <a:r>
              <a:rPr lang="en-US" dirty="0" smtClean="0">
                <a:latin typeface="Helvetica" pitchFamily="34" charset="0"/>
              </a:rPr>
              <a:t>chains</a:t>
            </a:r>
          </a:p>
          <a:p>
            <a:pPr lvl="2">
              <a:buClr>
                <a:srgbClr val="7030A0"/>
              </a:buClr>
            </a:pPr>
            <a:r>
              <a:rPr lang="en-US" dirty="0" smtClean="0">
                <a:latin typeface="Helvetica" pitchFamily="34" charset="0"/>
              </a:rPr>
              <a:t>Structure, Heteroatoms: HOMO/LUMO </a:t>
            </a:r>
            <a:r>
              <a:rPr lang="en-US" dirty="0">
                <a:latin typeface="Helvetica" pitchFamily="34" charset="0"/>
              </a:rPr>
              <a:t>gap in UV/Vis</a:t>
            </a:r>
          </a:p>
          <a:p>
            <a:pPr lvl="1">
              <a:buClr>
                <a:srgbClr val="7030A0"/>
              </a:buClr>
            </a:pPr>
            <a:r>
              <a:rPr lang="en-US" dirty="0">
                <a:latin typeface="Helvetica" pitchFamily="34" charset="0"/>
              </a:rPr>
              <a:t>High chromophore </a:t>
            </a:r>
            <a:r>
              <a:rPr lang="en-US" dirty="0" smtClean="0">
                <a:latin typeface="Helvetica" pitchFamily="34" charset="0"/>
              </a:rPr>
              <a:t>number density</a:t>
            </a:r>
            <a:endParaRPr lang="en-US" dirty="0">
              <a:latin typeface="Helvetica" pitchFamily="34" charset="0"/>
            </a:endParaRPr>
          </a:p>
          <a:p>
            <a:pPr lvl="2">
              <a:buClr>
                <a:srgbClr val="7030A0"/>
              </a:buClr>
            </a:pPr>
            <a:r>
              <a:rPr lang="en-US" dirty="0">
                <a:latin typeface="Helvetica" pitchFamily="34" charset="0"/>
              </a:rPr>
              <a:t>Increased by nanoparticle formation</a:t>
            </a:r>
          </a:p>
          <a:p>
            <a:pPr lvl="1">
              <a:buClr>
                <a:srgbClr val="7030A0"/>
              </a:buClr>
            </a:pPr>
            <a:r>
              <a:rPr lang="en-US" dirty="0">
                <a:latin typeface="Helvetica" pitchFamily="34" charset="0"/>
              </a:rPr>
              <a:t>Highly fluorescent</a:t>
            </a:r>
          </a:p>
          <a:p>
            <a:pPr lvl="1">
              <a:buClr>
                <a:srgbClr val="7030A0"/>
              </a:buClr>
            </a:pPr>
            <a:r>
              <a:rPr lang="en-US" dirty="0">
                <a:latin typeface="Helvetica" pitchFamily="34" charset="0"/>
              </a:rPr>
              <a:t>Efficient </a:t>
            </a:r>
            <a:r>
              <a:rPr lang="en-US" dirty="0" err="1">
                <a:latin typeface="Helvetica" pitchFamily="34" charset="0"/>
              </a:rPr>
              <a:t>Förster</a:t>
            </a:r>
            <a:r>
              <a:rPr lang="en-US" dirty="0">
                <a:latin typeface="Helvetica" pitchFamily="34" charset="0"/>
              </a:rPr>
              <a:t> energy transfer hosts/dopants</a:t>
            </a:r>
          </a:p>
          <a:p>
            <a:pPr lvl="2">
              <a:buClr>
                <a:srgbClr val="7030A0"/>
              </a:buClr>
            </a:pPr>
            <a:r>
              <a:rPr lang="en-US" dirty="0" smtClean="0">
                <a:latin typeface="Helvetica" pitchFamily="34" charset="0"/>
              </a:rPr>
              <a:t>Red-shifting, sensors</a:t>
            </a:r>
            <a:endParaRPr lang="en-US" dirty="0">
              <a:latin typeface="Helvetica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NPFoto-Flu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91200" y="1716088"/>
            <a:ext cx="2895600" cy="110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CPdots Structure AF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DCFFE1"/>
              </a:clrFrom>
              <a:clrTo>
                <a:srgbClr val="DCFFE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" t="9111" r="68311" b="2222"/>
          <a:stretch>
            <a:fillRect/>
          </a:stretch>
        </p:blipFill>
        <p:spPr bwMode="auto">
          <a:xfrm>
            <a:off x="5513618" y="3124200"/>
            <a:ext cx="1725382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11"/>
          <p:cNvSpPr>
            <a:spLocks noChangeArrowheads="1"/>
          </p:cNvSpPr>
          <p:nvPr/>
        </p:nvSpPr>
        <p:spPr bwMode="auto">
          <a:xfrm>
            <a:off x="7353300" y="4495800"/>
            <a:ext cx="495300" cy="1524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8" name="Picture 14" descr="glowingn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595" y="3962400"/>
            <a:ext cx="11049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0" name="Picture 11" descr="academicSymbolWdm_copu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505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Fluorescence Decay Kinetics</a:t>
            </a:r>
            <a:b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</a:b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of Swelled CPNs</a:t>
            </a:r>
            <a:endParaRPr lang="en-US" sz="2800" dirty="0"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830403"/>
            <a:ext cx="8229600" cy="1905000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</a:pPr>
            <a:r>
              <a:rPr lang="en-US" sz="2000" dirty="0" err="1" smtClean="0">
                <a:latin typeface="Helvetica" pitchFamily="34" charset="0"/>
              </a:rPr>
              <a:t>Exciton</a:t>
            </a:r>
            <a:r>
              <a:rPr lang="en-US" sz="2000" dirty="0" smtClean="0">
                <a:latin typeface="Helvetica" pitchFamily="34" charset="0"/>
              </a:rPr>
              <a:t> lifetimes increase with increasing THF volume fraction</a:t>
            </a:r>
            <a:endParaRPr lang="en-US" sz="2000" dirty="0">
              <a:latin typeface="Helvetica" pitchFamily="34" charset="0"/>
            </a:endParaRPr>
          </a:p>
          <a:p>
            <a:pPr lvl="1">
              <a:buClr>
                <a:srgbClr val="7030A0"/>
              </a:buClr>
            </a:pPr>
            <a:r>
              <a:rPr lang="en-US" sz="1600" dirty="0">
                <a:latin typeface="Helvetica" pitchFamily="34" charset="0"/>
              </a:rPr>
              <a:t>PFBT in THF fits well to single exponential (3 ns lifetime)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All others </a:t>
            </a:r>
            <a:r>
              <a:rPr lang="en-US" sz="1600" dirty="0">
                <a:latin typeface="Helvetica" pitchFamily="34" charset="0"/>
              </a:rPr>
              <a:t>fit best to bi-exponential and stretched exponential decays</a:t>
            </a:r>
          </a:p>
          <a:p>
            <a:pPr lvl="1">
              <a:buClr>
                <a:srgbClr val="7030A0"/>
              </a:buClr>
            </a:pPr>
            <a:r>
              <a:rPr lang="en-US" sz="1600" i="1" dirty="0" smtClean="0">
                <a:latin typeface="Symbol" panose="05050102010706020507" pitchFamily="18" charset="2"/>
              </a:rPr>
              <a:t>b</a:t>
            </a:r>
            <a:r>
              <a:rPr lang="en-US" sz="1600" dirty="0" smtClean="0">
                <a:latin typeface="Helvetica" pitchFamily="34" charset="0"/>
              </a:rPr>
              <a:t> increases with increasing THF, except PFBT in 80% THF</a:t>
            </a:r>
            <a:endParaRPr lang="en-US" sz="1600" dirty="0">
              <a:latin typeface="Helvetica" pitchFamily="34" charset="0"/>
            </a:endParaRPr>
          </a:p>
          <a:p>
            <a:pPr>
              <a:buClr>
                <a:srgbClr val="7030A0"/>
              </a:buClr>
            </a:pPr>
            <a:r>
              <a:rPr lang="en-US" sz="2000" dirty="0" smtClean="0">
                <a:latin typeface="Helvetica" pitchFamily="34" charset="0"/>
              </a:rPr>
              <a:t>Increasing </a:t>
            </a:r>
            <a:r>
              <a:rPr lang="en-US" sz="2000" dirty="0">
                <a:latin typeface="Helvetica" pitchFamily="34" charset="0"/>
              </a:rPr>
              <a:t>trend in </a:t>
            </a:r>
            <a:r>
              <a:rPr lang="en-US" sz="2000" i="1" dirty="0" smtClean="0">
                <a:latin typeface="Symbol" panose="05050102010706020507" pitchFamily="18" charset="2"/>
              </a:rPr>
              <a:t>b</a:t>
            </a:r>
            <a:r>
              <a:rPr lang="en-US" sz="2000" dirty="0" smtClean="0">
                <a:latin typeface="Helvetica" pitchFamily="34" charset="0"/>
              </a:rPr>
              <a:t> </a:t>
            </a:r>
            <a:r>
              <a:rPr lang="en-US" sz="2000" dirty="0">
                <a:latin typeface="Helvetica" pitchFamily="34" charset="0"/>
              </a:rPr>
              <a:t>indicates a </a:t>
            </a:r>
            <a:r>
              <a:rPr lang="en-US" sz="2000" dirty="0" smtClean="0">
                <a:latin typeface="Helvetica" pitchFamily="34" charset="0"/>
              </a:rPr>
              <a:t>narrowing distribution </a:t>
            </a:r>
            <a:r>
              <a:rPr lang="en-US" sz="2000" dirty="0">
                <a:latin typeface="Helvetica" pitchFamily="34" charset="0"/>
              </a:rPr>
              <a:t>of </a:t>
            </a:r>
            <a:r>
              <a:rPr lang="en-US" sz="2000" dirty="0" err="1">
                <a:latin typeface="Helvetica" pitchFamily="34" charset="0"/>
              </a:rPr>
              <a:t>exciton</a:t>
            </a:r>
            <a:r>
              <a:rPr lang="en-US" sz="2000" dirty="0">
                <a:latin typeface="Helvetica" pitchFamily="34" charset="0"/>
              </a:rPr>
              <a:t> lifetimes as </a:t>
            </a:r>
            <a:r>
              <a:rPr lang="en-US" sz="2000" dirty="0" smtClean="0">
                <a:latin typeface="Helvetica" pitchFamily="34" charset="0"/>
              </a:rPr>
              <a:t>THF fraction increases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Multiple energy transfer is FRET mediated (R</a:t>
            </a:r>
            <a:r>
              <a:rPr lang="en-US" sz="1600" baseline="30000" dirty="0" smtClean="0">
                <a:latin typeface="Helvetica" pitchFamily="34" charset="0"/>
              </a:rPr>
              <a:t>-6</a:t>
            </a:r>
            <a:r>
              <a:rPr lang="en-US" sz="1600" dirty="0" smtClean="0">
                <a:latin typeface="Helvetica" pitchFamily="34" charset="0"/>
              </a:rPr>
              <a:t> dependence)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As CPN structure swells, neighboring </a:t>
            </a:r>
            <a:r>
              <a:rPr lang="en-US" sz="1600" dirty="0" err="1" smtClean="0">
                <a:latin typeface="Helvetica" pitchFamily="34" charset="0"/>
              </a:rPr>
              <a:t>chromophores</a:t>
            </a:r>
            <a:r>
              <a:rPr lang="en-US" sz="1600" dirty="0" smtClean="0">
                <a:latin typeface="Helvetica" pitchFamily="34" charset="0"/>
              </a:rPr>
              <a:t> become less accessible, reducing </a:t>
            </a:r>
            <a:r>
              <a:rPr lang="en-US" sz="1600" dirty="0" err="1" smtClean="0">
                <a:latin typeface="Helvetica" pitchFamily="34" charset="0"/>
              </a:rPr>
              <a:t>exciton</a:t>
            </a:r>
            <a:r>
              <a:rPr lang="en-US" sz="1600" dirty="0" smtClean="0">
                <a:latin typeface="Helvetica" pitchFamily="34" charset="0"/>
              </a:rPr>
              <a:t> mobility.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99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</a:rPr>
              <a:t>Solvent-Induced Swelling</a:t>
            </a:r>
            <a:endParaRPr lang="en-US" sz="14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:\Users\Louis\Desktop\FAD\MEH-PPV Solvent Dependence All Lifetime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148" y="1295400"/>
            <a:ext cx="4021852" cy="248555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0" y="6611779"/>
            <a:ext cx="4776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n-lt"/>
              </a:rPr>
              <a:t>Groff, L. C., Jiang, Y., Wang, X., and McNeill, J. D. </a:t>
            </a:r>
            <a:r>
              <a:rPr lang="en-US" sz="1200" b="1" dirty="0" smtClean="0">
                <a:latin typeface="+mn-lt"/>
              </a:rPr>
              <a:t>2015</a:t>
            </a:r>
            <a:r>
              <a:rPr lang="en-US" sz="1200" dirty="0" smtClean="0">
                <a:latin typeface="+mn-lt"/>
              </a:rPr>
              <a:t>, In final preparation.</a:t>
            </a:r>
          </a:p>
        </p:txBody>
      </p:sp>
    </p:spTree>
    <p:extLst>
      <p:ext uri="{BB962C8B-B14F-4D97-AF65-F5344CB8AC3E}">
        <p14:creationId xmlns:p14="http://schemas.microsoft.com/office/powerpoint/2010/main" val="142317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Fluorescence Decay Kinetics</a:t>
            </a:r>
            <a:b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</a:b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of Swelled CPNs</a:t>
            </a:r>
            <a:endParaRPr lang="en-US" sz="2800" dirty="0"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810000"/>
            <a:ext cx="8229600" cy="1905000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</a:pPr>
            <a:r>
              <a:rPr lang="en-US" sz="2000" dirty="0" smtClean="0">
                <a:latin typeface="Helvetica" pitchFamily="34" charset="0"/>
              </a:rPr>
              <a:t>Evidence for possible dynamic equilibrium between CPNs and unassociated polymer</a:t>
            </a:r>
          </a:p>
          <a:p>
            <a:pPr lvl="1">
              <a:buClr>
                <a:srgbClr val="7030A0"/>
              </a:buClr>
            </a:pPr>
            <a:r>
              <a:rPr lang="en-US" sz="1800" dirty="0" smtClean="0">
                <a:latin typeface="Helvetica" pitchFamily="34" charset="0"/>
              </a:rPr>
              <a:t>Drastic decrease in </a:t>
            </a:r>
            <a:r>
              <a:rPr lang="en-US" sz="1800" i="1" dirty="0" smtClean="0">
                <a:latin typeface="Symbol" panose="05050102010706020507" pitchFamily="18" charset="2"/>
              </a:rPr>
              <a:t>b</a:t>
            </a:r>
            <a:r>
              <a:rPr lang="en-US" sz="1800" i="1" dirty="0" smtClean="0">
                <a:latin typeface="Helvetica" pitchFamily="34" charset="0"/>
              </a:rPr>
              <a:t> </a:t>
            </a:r>
            <a:r>
              <a:rPr lang="en-US" sz="1800" dirty="0" smtClean="0">
                <a:latin typeface="Helvetica" pitchFamily="34" charset="0"/>
              </a:rPr>
              <a:t>to </a:t>
            </a:r>
            <a:r>
              <a:rPr lang="en-US" sz="1800" dirty="0" smtClean="0">
                <a:latin typeface="Helvetica" pitchFamily="34" charset="0"/>
              </a:rPr>
              <a:t>~0.2 </a:t>
            </a:r>
            <a:r>
              <a:rPr lang="en-US" sz="1800" dirty="0" smtClean="0">
                <a:latin typeface="Helvetica" pitchFamily="34" charset="0"/>
              </a:rPr>
              <a:t>at 80% THF for PFBT suggests sudden increase in lifetime distribution</a:t>
            </a:r>
          </a:p>
          <a:p>
            <a:pPr lvl="1">
              <a:buClr>
                <a:srgbClr val="7030A0"/>
              </a:buClr>
            </a:pPr>
            <a:r>
              <a:rPr lang="en-US" sz="1800" dirty="0" smtClean="0">
                <a:latin typeface="Helvetica" pitchFamily="34" charset="0"/>
              </a:rPr>
              <a:t>Bi-exponential fitting results</a:t>
            </a:r>
          </a:p>
          <a:p>
            <a:pPr lvl="2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PFBT Short time constant ~ CPN lifetime </a:t>
            </a:r>
            <a:r>
              <a:rPr lang="en-US" sz="1600" dirty="0" smtClean="0">
                <a:latin typeface="Helvetica" pitchFamily="34" charset="0"/>
              </a:rPr>
              <a:t>(~275 </a:t>
            </a:r>
            <a:r>
              <a:rPr lang="en-US" sz="1600" dirty="0" smtClean="0">
                <a:latin typeface="Helvetica" pitchFamily="34" charset="0"/>
              </a:rPr>
              <a:t>ps)</a:t>
            </a:r>
          </a:p>
          <a:p>
            <a:pPr lvl="2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PFBT Long time constant ~ polymer lifetime </a:t>
            </a:r>
            <a:r>
              <a:rPr lang="en-US" sz="1600" dirty="0" smtClean="0">
                <a:latin typeface="Helvetica" pitchFamily="34" charset="0"/>
              </a:rPr>
              <a:t>(~3 </a:t>
            </a:r>
            <a:r>
              <a:rPr lang="en-US" sz="1600" dirty="0" smtClean="0">
                <a:latin typeface="Helvetica" pitchFamily="34" charset="0"/>
              </a:rPr>
              <a:t>ns)</a:t>
            </a:r>
          </a:p>
          <a:p>
            <a:pPr lvl="2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Weighted amplitudes shift for higher THF concentrations</a:t>
            </a:r>
          </a:p>
          <a:p>
            <a:pPr lvl="2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Similar lifetime behavior for MEH-PPV between 40-60% THF</a:t>
            </a:r>
            <a:r>
              <a:rPr lang="en-US" sz="1400" dirty="0" smtClean="0">
                <a:latin typeface="Helvetica" pitchFamily="34" charset="0"/>
              </a:rPr>
              <a:t>.</a:t>
            </a:r>
          </a:p>
          <a:p>
            <a:pPr marL="914400" lvl="2" indent="0">
              <a:buClr>
                <a:srgbClr val="7030A0"/>
              </a:buClr>
              <a:buNone/>
            </a:pPr>
            <a:endParaRPr lang="en-US" sz="1200" dirty="0" smtClean="0">
              <a:latin typeface="Helvetic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99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</a:rPr>
              <a:t>Solvent-Induced Swelling</a:t>
            </a:r>
            <a:endParaRPr lang="en-US" sz="14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:\Users\Louis\Desktop\FAD\MEH-PPV Solvent Dependence All Lifetime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148" y="1295400"/>
            <a:ext cx="4021852" cy="248555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0" y="6611779"/>
            <a:ext cx="4776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n-lt"/>
              </a:rPr>
              <a:t>Groff, L. C., Jiang, Y., Wang, X., and McNeill, J. D. </a:t>
            </a:r>
            <a:r>
              <a:rPr lang="en-US" sz="1200" b="1" dirty="0" smtClean="0">
                <a:latin typeface="+mn-lt"/>
              </a:rPr>
              <a:t>2015</a:t>
            </a:r>
            <a:r>
              <a:rPr lang="en-US" sz="1200" dirty="0" smtClean="0">
                <a:latin typeface="+mn-lt"/>
              </a:rPr>
              <a:t>, In final preparation.</a:t>
            </a:r>
          </a:p>
        </p:txBody>
      </p:sp>
    </p:spTree>
    <p:extLst>
      <p:ext uri="{BB962C8B-B14F-4D97-AF65-F5344CB8AC3E}">
        <p14:creationId xmlns:p14="http://schemas.microsoft.com/office/powerpoint/2010/main" val="219572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Probing Energy Transport via Fluorescence </a:t>
            </a:r>
            <a:r>
              <a:rPr lang="en-US" sz="2800" b="1" i="1" dirty="0">
                <a:solidFill>
                  <a:srgbClr val="7030A0"/>
                </a:solidFill>
                <a:latin typeface="Helvetica" pitchFamily="34" charset="0"/>
              </a:rPr>
              <a:t>Anisotropy Decay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447800"/>
                <a:ext cx="4724400" cy="5014913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z="3600" dirty="0" smtClean="0"/>
                  <a:t>Challenge: Indistinguishable </a:t>
                </a:r>
                <a:r>
                  <a:rPr lang="en-US" sz="3600" dirty="0" smtClean="0"/>
                  <a:t>chromophores</a:t>
                </a:r>
              </a:p>
              <a:p>
                <a:pPr lvl="1"/>
                <a:r>
                  <a:rPr lang="en-US" sz="3300" dirty="0" smtClean="0"/>
                  <a:t>Energetically degenerate, or near-degenerate</a:t>
                </a:r>
              </a:p>
              <a:p>
                <a:pPr lvl="1"/>
                <a:r>
                  <a:rPr lang="en-US" sz="3300" dirty="0" smtClean="0"/>
                  <a:t>TCSPC can measure kinetics</a:t>
                </a:r>
              </a:p>
              <a:p>
                <a:pPr lvl="1"/>
                <a:r>
                  <a:rPr lang="en-US" sz="3300" dirty="0" smtClean="0"/>
                  <a:t>Need method of measuring rate of energy transfer</a:t>
                </a:r>
              </a:p>
              <a:p>
                <a:r>
                  <a:rPr lang="en-US" sz="3600" dirty="0" smtClean="0"/>
                  <a:t>Time-resolved fluorescence anisotropy decay</a:t>
                </a:r>
                <a:endParaRPr lang="en-US" dirty="0" smtClean="0"/>
              </a:p>
              <a:p>
                <a:pPr lvl="1"/>
                <a:r>
                  <a:rPr lang="en-US" sz="3300" dirty="0" smtClean="0"/>
                  <a:t>Emission </a:t>
                </a:r>
                <a:r>
                  <a:rPr lang="en-US" sz="3300" dirty="0" smtClean="0"/>
                  <a:t>polarization is </a:t>
                </a:r>
                <a:r>
                  <a:rPr lang="en-US" sz="3300" dirty="0" smtClean="0"/>
                  <a:t>altered: </a:t>
                </a:r>
                <a:r>
                  <a:rPr lang="en-US" sz="3300" dirty="0" smtClean="0"/>
                  <a:t>rotational dynamics or energy transfer</a:t>
                </a:r>
              </a:p>
              <a:p>
                <a:pPr lvl="1"/>
                <a:r>
                  <a:rPr lang="en-US" sz="3300" dirty="0" smtClean="0"/>
                  <a:t>Typical uses: rotational </a:t>
                </a:r>
                <a:r>
                  <a:rPr lang="en-US" sz="3300" dirty="0" smtClean="0"/>
                  <a:t>diffusion of macromolecules, small molecules</a:t>
                </a:r>
              </a:p>
              <a:p>
                <a:r>
                  <a:rPr lang="en-US" sz="3600" dirty="0" smtClean="0"/>
                  <a:t>Polarization changes due to energy homotransfer events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sz="3300" i="1">
                            <a:latin typeface="Cambria Math"/>
                            <a:ea typeface="Cambria Math"/>
                          </a:rPr>
                          <m:t>𝑟</m:t>
                        </m:r>
                      </m:sub>
                    </m:sSub>
                    <m:r>
                      <a:rPr lang="en-US" sz="3300" i="1">
                        <a:latin typeface="Cambria Math"/>
                        <a:ea typeface="Cambria Math"/>
                      </a:rPr>
                      <m:t>∝1/</m:t>
                    </m:r>
                    <m:sSub>
                      <m:sSubPr>
                        <m:ctrlPr>
                          <a:rPr lang="en-US" sz="33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/>
                            <a:ea typeface="Cambria Math"/>
                          </a:rPr>
                          <m:t>𝐷</m:t>
                        </m:r>
                      </m:e>
                      <m:sub>
                        <m:r>
                          <a:rPr lang="en-US" sz="3300" i="1">
                            <a:latin typeface="Cambria Math"/>
                            <a:ea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3300" dirty="0"/>
                  <a:t> (ns-µs), depending on particle size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sz="3300" i="1">
                            <a:latin typeface="Cambria Math"/>
                            <a:ea typeface="Cambria Math"/>
                          </a:rPr>
                          <m:t>𝑟</m:t>
                        </m:r>
                      </m:sub>
                    </m:sSub>
                    <m:r>
                      <a:rPr lang="en-US" sz="3300" i="1">
                        <a:latin typeface="Cambria Math"/>
                        <a:ea typeface="Cambria Math"/>
                      </a:rPr>
                      <m:t>≫</m:t>
                    </m:r>
                    <m:sSub>
                      <m:sSubPr>
                        <m:ctrlPr>
                          <a:rPr lang="en-US" sz="33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sz="3300" i="1">
                            <a:latin typeface="Cambria Math"/>
                            <a:ea typeface="Cambria Math"/>
                          </a:rPr>
                          <m:t>𝐶𝑃𝑁</m:t>
                        </m:r>
                      </m:sub>
                    </m:sSub>
                  </m:oMath>
                </a14:m>
                <a:r>
                  <a:rPr lang="en-US" sz="3300" dirty="0"/>
                  <a:t> for 10 nm particle</a:t>
                </a:r>
              </a:p>
              <a:p>
                <a:pPr lvl="1"/>
                <a:r>
                  <a:rPr lang="en-US" sz="3300" dirty="0"/>
                  <a:t>Rotational motion is negligible for </a:t>
                </a:r>
                <a:r>
                  <a:rPr lang="en-US" sz="3300" dirty="0" smtClean="0"/>
                  <a:t>CPNs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447800"/>
                <a:ext cx="4724400" cy="5014913"/>
              </a:xfrm>
              <a:blipFill rotWithShape="1">
                <a:blip r:embed="rId2"/>
                <a:stretch>
                  <a:fillRect l="-1032" t="-1703" b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99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</a:rPr>
              <a:t>Solvent-Induced Swelling</a:t>
            </a:r>
            <a:endParaRPr lang="en-US" sz="1400" i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11" descr="academicSymbolWdm_copu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715000" y="2067269"/>
                <a:ext cx="2762295" cy="113313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8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𝜋𝜂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r>
                  <a:rPr lang="en-US" i="1" dirty="0" smtClean="0"/>
                  <a:t>Stokes-Einstein Equation</a:t>
                </a:r>
                <a:endParaRPr lang="en-US" i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2067269"/>
                <a:ext cx="2762295" cy="1133131"/>
              </a:xfrm>
              <a:prstGeom prst="rect">
                <a:avLst/>
              </a:prstGeom>
              <a:blipFill rotWithShape="1">
                <a:blip r:embed="rId4"/>
                <a:stretch>
                  <a:fillRect l="-1758" r="-659" b="-74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329624" y="4210204"/>
                <a:ext cx="3433376" cy="142859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𝑟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90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)−2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90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algn="ctr"/>
                <a:r>
                  <a:rPr lang="en-US" i="1" dirty="0" smtClean="0"/>
                  <a:t>Fluorescence Anisotropy Decay</a:t>
                </a:r>
              </a:p>
              <a:p>
                <a:pPr algn="ctr"/>
                <a:r>
                  <a:rPr lang="en-US" i="1" dirty="0" smtClean="0"/>
                  <a:t>Equation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624" y="4210204"/>
                <a:ext cx="3433376" cy="1428596"/>
              </a:xfrm>
              <a:prstGeom prst="rect">
                <a:avLst/>
              </a:prstGeom>
              <a:blipFill rotWithShape="1">
                <a:blip r:embed="rId5"/>
                <a:stretch>
                  <a:fillRect l="-883" r="-883" b="-593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6457890"/>
            <a:ext cx="4060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j-lt"/>
              </a:rPr>
              <a:t>Cross, A. H., Fleming G. R., </a:t>
            </a:r>
            <a:r>
              <a:rPr lang="en-US" sz="1200" i="1" dirty="0" err="1" smtClean="0">
                <a:latin typeface="+mj-lt"/>
              </a:rPr>
              <a:t>Biophys</a:t>
            </a:r>
            <a:r>
              <a:rPr lang="en-US" sz="1200" i="1" dirty="0" smtClean="0">
                <a:latin typeface="+mj-lt"/>
              </a:rPr>
              <a:t>. J. </a:t>
            </a:r>
            <a:r>
              <a:rPr lang="en-US" sz="1200" b="1" dirty="0" smtClean="0">
                <a:latin typeface="+mj-lt"/>
              </a:rPr>
              <a:t>1984</a:t>
            </a:r>
            <a:r>
              <a:rPr lang="en-US" sz="1200" dirty="0" smtClean="0">
                <a:latin typeface="+mj-lt"/>
              </a:rPr>
              <a:t>, 46, 45-56.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 smtClean="0">
                <a:latin typeface="+mj-lt"/>
              </a:rPr>
              <a:t>Beechem</a:t>
            </a:r>
            <a:r>
              <a:rPr lang="en-US" sz="1200" dirty="0" smtClean="0">
                <a:latin typeface="+mj-lt"/>
              </a:rPr>
              <a:t>, J. M., Brand, L. </a:t>
            </a:r>
            <a:r>
              <a:rPr lang="en-US" sz="1200" i="1" dirty="0" err="1" smtClean="0">
                <a:latin typeface="+mj-lt"/>
              </a:rPr>
              <a:t>Annu</a:t>
            </a:r>
            <a:r>
              <a:rPr lang="en-US" sz="1200" i="1" dirty="0" smtClean="0">
                <a:latin typeface="+mj-lt"/>
              </a:rPr>
              <a:t>. Rev. </a:t>
            </a:r>
            <a:r>
              <a:rPr lang="en-US" sz="1200" i="1" dirty="0" err="1" smtClean="0">
                <a:latin typeface="+mj-lt"/>
              </a:rPr>
              <a:t>Biochem</a:t>
            </a:r>
            <a:r>
              <a:rPr lang="en-US" sz="1200" i="1" dirty="0" smtClean="0">
                <a:latin typeface="+mj-lt"/>
              </a:rPr>
              <a:t>.</a:t>
            </a:r>
            <a:r>
              <a:rPr lang="en-US" sz="1200" dirty="0">
                <a:latin typeface="+mj-lt"/>
              </a:rPr>
              <a:t> </a:t>
            </a:r>
            <a:r>
              <a:rPr lang="en-US" sz="1200" b="1" dirty="0" smtClean="0">
                <a:latin typeface="+mj-lt"/>
              </a:rPr>
              <a:t>1985</a:t>
            </a:r>
            <a:r>
              <a:rPr lang="en-US" sz="1200" dirty="0" smtClean="0">
                <a:latin typeface="+mj-lt"/>
              </a:rPr>
              <a:t>, 54, 43-71</a:t>
            </a:r>
          </a:p>
        </p:txBody>
      </p:sp>
    </p:spTree>
    <p:extLst>
      <p:ext uri="{BB962C8B-B14F-4D97-AF65-F5344CB8AC3E}">
        <p14:creationId xmlns:p14="http://schemas.microsoft.com/office/powerpoint/2010/main" val="1639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Louis\Desktop\Dissertation\Figures\Exciton Diffusion Polarization Los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61" b="58010"/>
          <a:stretch/>
        </p:blipFill>
        <p:spPr bwMode="auto">
          <a:xfrm>
            <a:off x="5089645" y="1597687"/>
            <a:ext cx="4054355" cy="186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Polarization Loss via </a:t>
            </a:r>
            <a:r>
              <a:rPr lang="en-US" sz="2800" b="1" i="1" dirty="0" err="1" smtClean="0">
                <a:solidFill>
                  <a:srgbClr val="7030A0"/>
                </a:solidFill>
                <a:latin typeface="Helvetica" pitchFamily="34" charset="0"/>
              </a:rPr>
              <a:t>Exciton</a:t>
            </a: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 Diffusion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199"/>
            <a:ext cx="5105400" cy="5392579"/>
          </a:xfrm>
        </p:spPr>
        <p:txBody>
          <a:bodyPr>
            <a:noAutofit/>
          </a:bodyPr>
          <a:lstStyle/>
          <a:p>
            <a:r>
              <a:rPr lang="en-US" sz="2000" dirty="0" smtClean="0"/>
              <a:t>Polarized excitation source</a:t>
            </a:r>
          </a:p>
          <a:p>
            <a:pPr lvl="1"/>
            <a:r>
              <a:rPr lang="en-US" sz="1800" dirty="0" smtClean="0"/>
              <a:t>CPNs possess randomly oriented transition dipoles</a:t>
            </a:r>
          </a:p>
          <a:p>
            <a:pPr lvl="1"/>
            <a:r>
              <a:rPr lang="en-US" sz="1800" dirty="0" smtClean="0"/>
              <a:t>Preferentially </a:t>
            </a:r>
            <a:r>
              <a:rPr lang="en-US" sz="1800" dirty="0" smtClean="0"/>
              <a:t>excite </a:t>
            </a:r>
            <a:r>
              <a:rPr lang="en-US" sz="1800" dirty="0" smtClean="0"/>
              <a:t>chromophore transition dipoles aligned relative to excitation</a:t>
            </a:r>
            <a:endParaRPr lang="en-US" sz="1800" dirty="0"/>
          </a:p>
          <a:p>
            <a:r>
              <a:rPr lang="en-US" sz="2000" dirty="0" smtClean="0"/>
              <a:t>FRET </a:t>
            </a:r>
            <a:r>
              <a:rPr lang="en-US" sz="2000" dirty="0" smtClean="0"/>
              <a:t>to neighboring chromophore with imperfectly aligned </a:t>
            </a:r>
            <a:r>
              <a:rPr lang="en-US" sz="2000" dirty="0" smtClean="0"/>
              <a:t>transition </a:t>
            </a:r>
            <a:r>
              <a:rPr lang="en-US" sz="2000" dirty="0"/>
              <a:t>d</a:t>
            </a:r>
            <a:r>
              <a:rPr lang="en-US" sz="2000" dirty="0" smtClean="0"/>
              <a:t>ipole</a:t>
            </a:r>
            <a:endParaRPr lang="en-US" sz="2000" dirty="0" smtClean="0"/>
          </a:p>
          <a:p>
            <a:pPr lvl="1"/>
            <a:r>
              <a:rPr lang="en-US" sz="1800" dirty="0" smtClean="0"/>
              <a:t>Each </a:t>
            </a:r>
            <a:r>
              <a:rPr lang="en-US" sz="1800" dirty="0" smtClean="0"/>
              <a:t>ET </a:t>
            </a:r>
            <a:r>
              <a:rPr lang="en-US" sz="1800" dirty="0" smtClean="0"/>
              <a:t>event alters polarization</a:t>
            </a:r>
          </a:p>
          <a:p>
            <a:pPr lvl="1"/>
            <a:r>
              <a:rPr lang="en-US" sz="1800" dirty="0" smtClean="0"/>
              <a:t>Emission </a:t>
            </a:r>
            <a:r>
              <a:rPr lang="en-US" sz="1800" dirty="0" smtClean="0"/>
              <a:t>polarization depends on T. dipole alignment prior to decay</a:t>
            </a:r>
            <a:endParaRPr lang="en-US" sz="1800" dirty="0" smtClean="0"/>
          </a:p>
          <a:p>
            <a:pPr lvl="1"/>
            <a:r>
              <a:rPr lang="en-US" sz="1800" dirty="0" smtClean="0"/>
              <a:t>Measure intensity decays at 0°, 90°, 55° polarizations to </a:t>
            </a:r>
            <a:r>
              <a:rPr lang="en-US" sz="1800" dirty="0" smtClean="0"/>
              <a:t>construct </a:t>
            </a:r>
            <a:r>
              <a:rPr lang="en-US" sz="1800" dirty="0" err="1" smtClean="0"/>
              <a:t>ansiotropy</a:t>
            </a:r>
            <a:r>
              <a:rPr lang="en-US" sz="1800" dirty="0" smtClean="0"/>
              <a:t> decay</a:t>
            </a:r>
            <a:endParaRPr lang="en-US" sz="2000" dirty="0"/>
          </a:p>
          <a:p>
            <a:r>
              <a:rPr lang="en-US" sz="2000" dirty="0" smtClean="0"/>
              <a:t>Fundamental Questions</a:t>
            </a:r>
          </a:p>
          <a:p>
            <a:pPr lvl="1"/>
            <a:r>
              <a:rPr lang="en-US" sz="1800" dirty="0" smtClean="0"/>
              <a:t>How many transfer events occur within the exciton lifetime?</a:t>
            </a:r>
          </a:p>
          <a:p>
            <a:pPr lvl="1"/>
            <a:r>
              <a:rPr lang="en-US" sz="1800" dirty="0" smtClean="0"/>
              <a:t>What is the length scale of these transfers?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1560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Proposed Research</a:t>
            </a:r>
            <a:endParaRPr lang="en-US" sz="1400" i="1" dirty="0"/>
          </a:p>
        </p:txBody>
      </p:sp>
      <p:pic>
        <p:nvPicPr>
          <p:cNvPr id="7" name="Picture 11" descr="academicSymbolWdm_copu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6611779"/>
            <a:ext cx="4776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n-lt"/>
              </a:rPr>
              <a:t>Groff, L. C., Jiang, Y., Wang, X., and McNeill, J. D. </a:t>
            </a:r>
            <a:r>
              <a:rPr lang="en-US" sz="1200" b="1" dirty="0" smtClean="0">
                <a:latin typeface="+mn-lt"/>
              </a:rPr>
              <a:t>2015</a:t>
            </a:r>
            <a:r>
              <a:rPr lang="en-US" sz="1200" dirty="0" smtClean="0">
                <a:latin typeface="+mn-lt"/>
              </a:rPr>
              <a:t>, In final preparation.</a:t>
            </a:r>
          </a:p>
        </p:txBody>
      </p:sp>
      <p:pic>
        <p:nvPicPr>
          <p:cNvPr id="11" name="Picture 2" descr="C:\Users\Louis\Desktop\Dissertation\Figures\Exciton Diffusion Polarization Los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7" t="45875" r="17726"/>
          <a:stretch/>
        </p:blipFill>
        <p:spPr bwMode="auto">
          <a:xfrm>
            <a:off x="5860473" y="3774603"/>
            <a:ext cx="2978728" cy="237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839200" y="1371600"/>
            <a:ext cx="304800" cy="640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1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Picosecond Fluorescence Anisotropy Decay</a:t>
            </a:r>
            <a:endParaRPr lang="en-US" sz="2800" dirty="0"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276600"/>
            <a:ext cx="8229600" cy="1905000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</a:pPr>
            <a:r>
              <a:rPr lang="en-US" sz="1800" dirty="0" smtClean="0">
                <a:latin typeface="Helvetica" pitchFamily="34" charset="0"/>
              </a:rPr>
              <a:t>Measure fluorescence polarization loss as a function of time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Collect intensity decays at 0°, 90°, 55° polarizations relative to excitation source</a:t>
            </a:r>
            <a:endParaRPr lang="en-US" sz="1600" dirty="0">
              <a:latin typeface="Helvetica" pitchFamily="34" charset="0"/>
            </a:endParaRP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Rotational diffusion does not affect polarization loss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Polarization loss due to multiple energy transfer of </a:t>
            </a:r>
            <a:r>
              <a:rPr lang="en-US" sz="1600" dirty="0" err="1" smtClean="0">
                <a:latin typeface="Helvetica" pitchFamily="34" charset="0"/>
              </a:rPr>
              <a:t>excitons</a:t>
            </a:r>
            <a:endParaRPr lang="en-US" sz="1600" dirty="0" smtClean="0">
              <a:latin typeface="Helvetica" pitchFamily="34" charset="0"/>
            </a:endParaRPr>
          </a:p>
          <a:p>
            <a:pPr>
              <a:buClr>
                <a:srgbClr val="7030A0"/>
              </a:buClr>
            </a:pPr>
            <a:r>
              <a:rPr lang="en-US" sz="1800" dirty="0" smtClean="0">
                <a:latin typeface="Helvetica" pitchFamily="34" charset="0"/>
              </a:rPr>
              <a:t>Intricate fitting analysis to extract anisotropy parameters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Convolution fitting of polarized intensity decays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Determine limiting anisotropy r</a:t>
            </a:r>
            <a:r>
              <a:rPr lang="en-US" sz="1600" baseline="-25000" dirty="0" smtClean="0">
                <a:latin typeface="Helvetica" pitchFamily="34" charset="0"/>
              </a:rPr>
              <a:t>0 </a:t>
            </a:r>
            <a:r>
              <a:rPr lang="en-US" sz="1600" dirty="0" smtClean="0">
                <a:latin typeface="Helvetica" pitchFamily="34" charset="0"/>
              </a:rPr>
              <a:t>and correlation time </a:t>
            </a:r>
            <a:r>
              <a:rPr lang="en-US" sz="1600" dirty="0" err="1" smtClean="0">
                <a:latin typeface="Symbol" panose="05050102010706020507" pitchFamily="18" charset="2"/>
              </a:rPr>
              <a:t>t</a:t>
            </a:r>
            <a:r>
              <a:rPr lang="en-US" sz="1600" baseline="-25000" dirty="0" err="1" smtClean="0">
                <a:latin typeface="Helvetica" pitchFamily="34" charset="0"/>
              </a:rPr>
              <a:t>c</a:t>
            </a:r>
            <a:r>
              <a:rPr lang="en-US" sz="1600" dirty="0" smtClean="0">
                <a:latin typeface="Helvetica" pitchFamily="34" charset="0"/>
              </a:rPr>
              <a:t> from fit results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r</a:t>
            </a:r>
            <a:r>
              <a:rPr lang="en-US" sz="1600" baseline="-25000" dirty="0" smtClean="0">
                <a:latin typeface="Helvetica" pitchFamily="34" charset="0"/>
              </a:rPr>
              <a:t>0</a:t>
            </a:r>
            <a:r>
              <a:rPr lang="en-US" sz="1600" dirty="0" smtClean="0">
                <a:latin typeface="Helvetica" pitchFamily="34" charset="0"/>
              </a:rPr>
              <a:t> gives information about transition dipole alignment at t</a:t>
            </a:r>
            <a:r>
              <a:rPr lang="en-US" sz="1600" baseline="-25000" dirty="0" smtClean="0">
                <a:latin typeface="Helvetica" pitchFamily="34" charset="0"/>
              </a:rPr>
              <a:t>0</a:t>
            </a:r>
          </a:p>
          <a:p>
            <a:pPr lvl="1">
              <a:buClr>
                <a:srgbClr val="7030A0"/>
              </a:buClr>
            </a:pPr>
            <a:r>
              <a:rPr lang="en-US" sz="1600" dirty="0">
                <a:latin typeface="Helvetica" pitchFamily="34" charset="0"/>
              </a:rPr>
              <a:t>Able to measure rate constant </a:t>
            </a:r>
            <a:r>
              <a:rPr lang="en-US" sz="1600" dirty="0" err="1">
                <a:latin typeface="Helvetica" pitchFamily="34" charset="0"/>
              </a:rPr>
              <a:t>k</a:t>
            </a:r>
            <a:r>
              <a:rPr lang="en-US" sz="1600" baseline="-25000" dirty="0" err="1">
                <a:latin typeface="Helvetica" pitchFamily="34" charset="0"/>
              </a:rPr>
              <a:t>et</a:t>
            </a:r>
            <a:r>
              <a:rPr lang="en-US" sz="1600" dirty="0">
                <a:latin typeface="Helvetica" pitchFamily="34" charset="0"/>
              </a:rPr>
              <a:t> from correlation time, </a:t>
            </a:r>
            <a:r>
              <a:rPr lang="en-US" sz="1600" dirty="0" err="1" smtClean="0">
                <a:latin typeface="Symbol" panose="05050102010706020507" pitchFamily="18" charset="2"/>
              </a:rPr>
              <a:t>t</a:t>
            </a:r>
            <a:r>
              <a:rPr lang="en-US" sz="1600" baseline="-25000" dirty="0" err="1" smtClean="0">
                <a:latin typeface="Helvetica" pitchFamily="34" charset="0"/>
              </a:rPr>
              <a:t>c</a:t>
            </a:r>
            <a:r>
              <a:rPr lang="en-US" sz="1600" dirty="0" smtClean="0">
                <a:latin typeface="Helvetica" pitchFamily="34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99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</a:rPr>
              <a:t>Solvent-Induced Swelling</a:t>
            </a:r>
            <a:endParaRPr lang="en-US" sz="14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400800"/>
            <a:ext cx="4776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+mj-lt"/>
              </a:rPr>
              <a:t>Groff, L. C., Jiang, Y., Wang, X</a:t>
            </a:r>
            <a:r>
              <a:rPr lang="en-US" sz="1200" dirty="0" smtClean="0">
                <a:latin typeface="+mj-lt"/>
              </a:rPr>
              <a:t>., and McNeill, J. D. </a:t>
            </a:r>
            <a:r>
              <a:rPr lang="en-US" sz="1200" b="1" dirty="0">
                <a:latin typeface="+mj-lt"/>
              </a:rPr>
              <a:t>2015</a:t>
            </a:r>
            <a:r>
              <a:rPr lang="en-US" sz="1200" dirty="0">
                <a:latin typeface="+mj-lt"/>
              </a:rPr>
              <a:t>, In final preparation.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prstClr val="black"/>
                </a:solidFill>
                <a:latin typeface="+mj-lt"/>
                <a:ea typeface="+mn-ea"/>
              </a:rPr>
              <a:t>Cross, A. J., and Fleming, G. R., </a:t>
            </a:r>
            <a:r>
              <a:rPr lang="en-US" sz="1200" i="1" dirty="0" err="1" smtClean="0">
                <a:solidFill>
                  <a:prstClr val="black"/>
                </a:solidFill>
                <a:latin typeface="+mj-lt"/>
                <a:ea typeface="+mn-ea"/>
              </a:rPr>
              <a:t>Biophys</a:t>
            </a:r>
            <a:r>
              <a:rPr lang="en-US" sz="1200" i="1" dirty="0" smtClean="0">
                <a:solidFill>
                  <a:prstClr val="black"/>
                </a:solidFill>
                <a:latin typeface="+mj-lt"/>
                <a:ea typeface="+mn-ea"/>
              </a:rPr>
              <a:t>. J. </a:t>
            </a:r>
            <a:r>
              <a:rPr lang="en-US" sz="1200" b="1" dirty="0" smtClean="0">
                <a:solidFill>
                  <a:prstClr val="black"/>
                </a:solidFill>
                <a:latin typeface="+mj-lt"/>
                <a:ea typeface="+mn-ea"/>
              </a:rPr>
              <a:t>1984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+mn-ea"/>
              </a:rPr>
              <a:t>, 46, 45.</a:t>
            </a:r>
            <a:endParaRPr lang="en-US" sz="1200" dirty="0">
              <a:solidFill>
                <a:prstClr val="black"/>
              </a:solidFill>
              <a:latin typeface="+mj-lt"/>
              <a:ea typeface="+mn-ea"/>
            </a:endParaRPr>
          </a:p>
        </p:txBody>
      </p:sp>
      <p:pic>
        <p:nvPicPr>
          <p:cNvPr id="17412" name="Picture 4" descr="C:\Users\Louis\Desktop\FAD\PFBT 40% THF Fit\R_t-40%-PFBT-IntensityDecay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24000"/>
            <a:ext cx="408948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1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Picosecond Fluorescence Anisotropy Decay</a:t>
            </a:r>
            <a:endParaRPr lang="en-US" sz="2800" dirty="0"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124200"/>
            <a:ext cx="8229600" cy="1905000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</a:pPr>
            <a:r>
              <a:rPr lang="en-US" sz="2000" dirty="0" smtClean="0">
                <a:latin typeface="Helvetica" pitchFamily="34" charset="0"/>
              </a:rPr>
              <a:t>Multiple energy transfer rate constant amplified in CPNs 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For moderately swelled PFBT CPNs (above) </a:t>
            </a:r>
            <a:r>
              <a:rPr lang="en-US" sz="1600" dirty="0" err="1" smtClean="0">
                <a:latin typeface="Helvetica" pitchFamily="34" charset="0"/>
              </a:rPr>
              <a:t>k</a:t>
            </a:r>
            <a:r>
              <a:rPr lang="en-US" sz="1600" baseline="-25000" dirty="0" err="1" smtClean="0">
                <a:latin typeface="Helvetica" pitchFamily="34" charset="0"/>
              </a:rPr>
              <a:t>et</a:t>
            </a:r>
            <a:r>
              <a:rPr lang="en-US" sz="1600" dirty="0" smtClean="0">
                <a:latin typeface="Helvetica" pitchFamily="34" charset="0"/>
              </a:rPr>
              <a:t> ~3x10</a:t>
            </a:r>
            <a:r>
              <a:rPr lang="en-US" sz="1600" baseline="30000" dirty="0" smtClean="0">
                <a:latin typeface="Helvetica" pitchFamily="34" charset="0"/>
              </a:rPr>
              <a:t>10</a:t>
            </a:r>
            <a:r>
              <a:rPr lang="en-US" sz="1600" dirty="0" smtClean="0">
                <a:latin typeface="Helvetica" pitchFamily="34" charset="0"/>
              </a:rPr>
              <a:t> s</a:t>
            </a:r>
            <a:r>
              <a:rPr lang="en-US" sz="1600" baseline="30000" dirty="0" smtClean="0">
                <a:latin typeface="Helvetica" pitchFamily="34" charset="0"/>
              </a:rPr>
              <a:t>-1</a:t>
            </a:r>
            <a:endParaRPr lang="en-US" sz="1600" dirty="0" smtClean="0">
              <a:latin typeface="Helvetica" pitchFamily="34" charset="0"/>
            </a:endParaRP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For PFBT in THF, </a:t>
            </a:r>
            <a:r>
              <a:rPr lang="en-US" sz="1600" dirty="0" err="1" smtClean="0">
                <a:latin typeface="Helvetica" pitchFamily="34" charset="0"/>
              </a:rPr>
              <a:t>k</a:t>
            </a:r>
            <a:r>
              <a:rPr lang="en-US" sz="1600" baseline="-25000" dirty="0" err="1" smtClean="0">
                <a:latin typeface="Helvetica" pitchFamily="34" charset="0"/>
              </a:rPr>
              <a:t>et</a:t>
            </a:r>
            <a:r>
              <a:rPr lang="en-US" sz="1600" dirty="0" smtClean="0">
                <a:latin typeface="Helvetica" pitchFamily="34" charset="0"/>
              </a:rPr>
              <a:t> ~1x10</a:t>
            </a:r>
            <a:r>
              <a:rPr lang="en-US" sz="1600" baseline="30000" dirty="0" smtClean="0">
                <a:latin typeface="Helvetica" pitchFamily="34" charset="0"/>
              </a:rPr>
              <a:t>9 </a:t>
            </a:r>
            <a:r>
              <a:rPr lang="en-US" sz="1600" dirty="0" smtClean="0">
                <a:latin typeface="Helvetica" pitchFamily="34" charset="0"/>
              </a:rPr>
              <a:t>s</a:t>
            </a:r>
            <a:r>
              <a:rPr lang="en-US" sz="1600" baseline="30000" dirty="0" smtClean="0">
                <a:latin typeface="Helvetica" pitchFamily="34" charset="0"/>
              </a:rPr>
              <a:t>-1</a:t>
            </a:r>
          </a:p>
          <a:p>
            <a:pPr>
              <a:buClr>
                <a:srgbClr val="7030A0"/>
              </a:buClr>
            </a:pPr>
            <a:r>
              <a:rPr lang="en-US" sz="2000" dirty="0">
                <a:latin typeface="Helvetica" pitchFamily="34" charset="0"/>
              </a:rPr>
              <a:t>Hypothesized to be due to quantity of nearest neighbor </a:t>
            </a:r>
            <a:r>
              <a:rPr lang="en-US" sz="2000" dirty="0" err="1">
                <a:latin typeface="Helvetica" pitchFamily="34" charset="0"/>
              </a:rPr>
              <a:t>chromophores</a:t>
            </a:r>
            <a:r>
              <a:rPr lang="en-US" sz="2000" dirty="0">
                <a:latin typeface="Helvetica" pitchFamily="34" charset="0"/>
              </a:rPr>
              <a:t> to move between</a:t>
            </a:r>
          </a:p>
          <a:p>
            <a:pPr lvl="1">
              <a:buClr>
                <a:srgbClr val="7030A0"/>
              </a:buClr>
            </a:pPr>
            <a:r>
              <a:rPr lang="en-US" sz="1600" dirty="0">
                <a:latin typeface="Helvetica" pitchFamily="34" charset="0"/>
              </a:rPr>
              <a:t>6 neighbors in CPNs, allow for motion along or between chains</a:t>
            </a:r>
          </a:p>
          <a:p>
            <a:pPr lvl="1">
              <a:buClr>
                <a:srgbClr val="7030A0"/>
              </a:buClr>
            </a:pPr>
            <a:r>
              <a:rPr lang="en-US" sz="1600" dirty="0">
                <a:latin typeface="Helvetica" pitchFamily="34" charset="0"/>
              </a:rPr>
              <a:t>2 neighbors in linear polymer, motion is restricted along chain</a:t>
            </a:r>
          </a:p>
          <a:p>
            <a:pPr>
              <a:buClr>
                <a:srgbClr val="7030A0"/>
              </a:buClr>
            </a:pPr>
            <a:r>
              <a:rPr lang="en-US" sz="2000" dirty="0" smtClean="0">
                <a:latin typeface="Helvetica" pitchFamily="34" charset="0"/>
              </a:rPr>
              <a:t>Difficulty obtaining reliable fits for some samples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Low anisotropy signal level relative to overall decay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Can measure rate constant via modeling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99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</a:rPr>
              <a:t>Solvent-Induced Swelling</a:t>
            </a:r>
            <a:endParaRPr lang="en-US" sz="14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C:\Users\Louis\Desktop\FAD\PFBT 40% THF Fit\R_t-40%-PFBT-IntensityDecay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24000"/>
            <a:ext cx="408948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0" y="6611779"/>
            <a:ext cx="4776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n-lt"/>
              </a:rPr>
              <a:t>Groff, L. C., Jiang, Y., Wang, X., and McNeill, J. D. </a:t>
            </a:r>
            <a:r>
              <a:rPr lang="en-US" sz="1200" b="1" dirty="0" smtClean="0">
                <a:latin typeface="+mn-lt"/>
              </a:rPr>
              <a:t>2015</a:t>
            </a:r>
            <a:r>
              <a:rPr lang="en-US" sz="1200" dirty="0" smtClean="0">
                <a:latin typeface="+mn-lt"/>
              </a:rPr>
              <a:t>, In final preparation.</a:t>
            </a:r>
          </a:p>
        </p:txBody>
      </p:sp>
    </p:spTree>
    <p:extLst>
      <p:ext uri="{BB962C8B-B14F-4D97-AF65-F5344CB8AC3E}">
        <p14:creationId xmlns:p14="http://schemas.microsoft.com/office/powerpoint/2010/main" val="344280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Discrete Lattice Modeling</a:t>
            </a:r>
            <a:b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</a:b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of Nanoparticle Swelling</a:t>
            </a:r>
            <a:endParaRPr lang="en-US" sz="2800" dirty="0">
              <a:latin typeface="Helvetic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52400" y="1524000"/>
                <a:ext cx="4038600" cy="4756150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buClr>
                    <a:srgbClr val="7030A0"/>
                  </a:buClr>
                </a:pPr>
                <a:r>
                  <a:rPr lang="en-US" sz="3600" dirty="0" smtClean="0">
                    <a:latin typeface="Helvetica" panose="020B0500000000000000" pitchFamily="34" charset="0"/>
                  </a:rPr>
                  <a:t>Model Details</a:t>
                </a:r>
              </a:p>
              <a:p>
                <a:pPr lvl="1">
                  <a:buClr>
                    <a:srgbClr val="7030A0"/>
                  </a:buClr>
                </a:pPr>
                <a:r>
                  <a:rPr lang="en-US" sz="2900" dirty="0" smtClean="0">
                    <a:latin typeface="Helvetica" panose="020B0500000000000000" pitchFamily="34" charset="0"/>
                  </a:rPr>
                  <a:t>Cubic lattice</a:t>
                </a:r>
              </a:p>
              <a:p>
                <a:pPr lvl="1">
                  <a:buClr>
                    <a:srgbClr val="7030A0"/>
                  </a:buClr>
                </a:pPr>
                <a:r>
                  <a:rPr lang="en-US" sz="2900" dirty="0" smtClean="0">
                    <a:latin typeface="Helvetica" panose="020B0500000000000000" pitchFamily="34" charset="0"/>
                  </a:rPr>
                  <a:t>Energy </a:t>
                </a:r>
                <a:r>
                  <a:rPr lang="en-US" sz="2900" dirty="0" smtClean="0">
                    <a:latin typeface="Helvetica" panose="020B0500000000000000" pitchFamily="34" charset="0"/>
                  </a:rPr>
                  <a:t>transfer </a:t>
                </a:r>
                <a:r>
                  <a:rPr lang="en-US" sz="2900" dirty="0" smtClean="0">
                    <a:latin typeface="Helvetica" panose="020B0500000000000000" pitchFamily="34" charset="0"/>
                  </a:rPr>
                  <a:t>probability </a:t>
                </a:r>
                <a14:m>
                  <m:oMath xmlns:m="http://schemas.openxmlformats.org/officeDocument/2006/math">
                    <m:r>
                      <a:rPr lang="en-US" sz="2900" i="1" smtClean="0">
                        <a:latin typeface="Cambria Math"/>
                        <a:ea typeface="Cambria Math"/>
                      </a:rPr>
                      <m:t>∝</m:t>
                    </m:r>
                  </m:oMath>
                </a14:m>
                <a:r>
                  <a:rPr lang="en-US" sz="2900" dirty="0" smtClean="0">
                    <a:latin typeface="Helvetica" panose="020B0500000000000000" pitchFamily="34" charset="0"/>
                  </a:rPr>
                  <a:t> chromophore </a:t>
                </a:r>
                <a:r>
                  <a:rPr lang="en-US" sz="2900" dirty="0" smtClean="0">
                    <a:latin typeface="Helvetica" panose="020B0500000000000000" pitchFamily="34" charset="0"/>
                  </a:rPr>
                  <a:t>densities</a:t>
                </a:r>
              </a:p>
              <a:p>
                <a:pPr lvl="1">
                  <a:buClr>
                    <a:srgbClr val="7030A0"/>
                  </a:buClr>
                </a:pPr>
                <a:r>
                  <a:rPr lang="en-US" sz="2900" dirty="0" smtClean="0">
                    <a:latin typeface="Helvetica" panose="020B0500000000000000" pitchFamily="34" charset="0"/>
                  </a:rPr>
                  <a:t>Initial lattice spacing determined from chromophore densities at ~1 nm</a:t>
                </a:r>
              </a:p>
              <a:p>
                <a:pPr>
                  <a:buClr>
                    <a:srgbClr val="7030A0"/>
                  </a:buClr>
                </a:pPr>
                <a:r>
                  <a:rPr lang="en-US" sz="3200" dirty="0" smtClean="0">
                    <a:latin typeface="Helvetica" panose="020B0500000000000000" pitchFamily="34" charset="0"/>
                  </a:rPr>
                  <a:t>Defects/quenchers added to </a:t>
                </a:r>
                <a:r>
                  <a:rPr lang="en-US" sz="3200" dirty="0" err="1" smtClean="0">
                    <a:latin typeface="Helvetica" panose="020B0500000000000000" pitchFamily="34" charset="0"/>
                  </a:rPr>
                  <a:t>unswelled</a:t>
                </a:r>
                <a:r>
                  <a:rPr lang="en-US" sz="3200" dirty="0" smtClean="0">
                    <a:latin typeface="Helvetica" panose="020B0500000000000000" pitchFamily="34" charset="0"/>
                  </a:rPr>
                  <a:t> lattice until </a:t>
                </a:r>
                <a:r>
                  <a:rPr lang="en-US" sz="3200" dirty="0" smtClean="0">
                    <a:latin typeface="Symbol" panose="05050102010706020507" pitchFamily="18" charset="2"/>
                  </a:rPr>
                  <a:t>F</a:t>
                </a:r>
                <a:r>
                  <a:rPr lang="en-US" sz="3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CPN,</a:t>
                </a:r>
                <a:r>
                  <a:rPr lang="en-US" sz="3200" dirty="0" smtClean="0">
                    <a:latin typeface="Symbol" panose="05050102010706020507" pitchFamily="18" charset="2"/>
                  </a:rPr>
                  <a:t> </a:t>
                </a:r>
                <a:r>
                  <a:rPr lang="en-US" sz="3200" dirty="0" err="1" smtClean="0">
                    <a:latin typeface="Symbol" panose="05050102010706020507" pitchFamily="18" charset="2"/>
                  </a:rPr>
                  <a:t>t</a:t>
                </a:r>
                <a:r>
                  <a:rPr lang="en-US" sz="3200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CPN</a:t>
                </a:r>
                <a:r>
                  <a:rPr lang="en-US" sz="3200" dirty="0" smtClean="0">
                    <a:latin typeface="Helvetica" panose="020B0500000000000000" pitchFamily="34" charset="0"/>
                  </a:rPr>
                  <a:t> reproduced</a:t>
                </a:r>
              </a:p>
              <a:p>
                <a:pPr lvl="1">
                  <a:buClr>
                    <a:srgbClr val="7030A0"/>
                  </a:buClr>
                </a:pPr>
                <a:r>
                  <a:rPr lang="en-US" sz="2900" dirty="0" err="1" smtClean="0">
                    <a:latin typeface="Helvetica" panose="020B0500000000000000" pitchFamily="34" charset="0"/>
                  </a:rPr>
                  <a:t>R</a:t>
                </a:r>
                <a:r>
                  <a:rPr lang="en-US" sz="2900" baseline="-25000" dirty="0" err="1" smtClean="0">
                    <a:latin typeface="Helvetica" panose="020B0500000000000000" pitchFamily="34" charset="0"/>
                  </a:rPr>
                  <a:t>q</a:t>
                </a:r>
                <a:r>
                  <a:rPr lang="en-US" sz="2900" dirty="0" smtClean="0">
                    <a:latin typeface="Helvetica" panose="020B0500000000000000" pitchFamily="34" charset="0"/>
                  </a:rPr>
                  <a:t> = 4 nm</a:t>
                </a:r>
              </a:p>
              <a:p>
                <a:pPr lvl="1">
                  <a:buClr>
                    <a:srgbClr val="7030A0"/>
                  </a:buClr>
                </a:pPr>
                <a:r>
                  <a:rPr lang="en-US" sz="2900" dirty="0" smtClean="0">
                    <a:latin typeface="Helvetica" panose="020B0500000000000000" pitchFamily="34" charset="0"/>
                  </a:rPr>
                  <a:t>~10 defects per CPN for both </a:t>
                </a:r>
                <a:r>
                  <a:rPr lang="en-US" sz="2900" dirty="0" smtClean="0">
                    <a:latin typeface="Helvetica" panose="020B0500000000000000" pitchFamily="34" charset="0"/>
                  </a:rPr>
                  <a:t>polymers</a:t>
                </a:r>
              </a:p>
              <a:p>
                <a:pPr lvl="1">
                  <a:buClr>
                    <a:srgbClr val="7030A0"/>
                  </a:buClr>
                </a:pPr>
                <a:r>
                  <a:rPr lang="en-US" sz="2900" dirty="0" smtClean="0">
                    <a:latin typeface="Helvetica" panose="020B0500000000000000" pitchFamily="34" charset="0"/>
                  </a:rPr>
                  <a:t>Oxidized defects assumed (defects present regardless of chromophore density)</a:t>
                </a:r>
                <a:endParaRPr lang="en-US" sz="2900" dirty="0" smtClean="0">
                  <a:latin typeface="Helvetica" panose="020B0500000000000000" pitchFamily="34" charset="0"/>
                </a:endParaRPr>
              </a:p>
              <a:p>
                <a:pPr>
                  <a:buClr>
                    <a:srgbClr val="7030A0"/>
                  </a:buClr>
                </a:pPr>
                <a:r>
                  <a:rPr lang="en-US" sz="3200" dirty="0" smtClean="0">
                    <a:latin typeface="Helvetica" panose="020B0500000000000000" pitchFamily="34" charset="0"/>
                  </a:rPr>
                  <a:t>Quenching efficiency </a:t>
                </a:r>
                <a:r>
                  <a:rPr lang="en-US" sz="3200" i="1" dirty="0" smtClean="0">
                    <a:latin typeface="Symbol" panose="05050102010706020507" pitchFamily="18" charset="2"/>
                  </a:rPr>
                  <a:t>h</a:t>
                </a:r>
                <a:r>
                  <a:rPr lang="en-US" sz="3200" dirty="0" smtClean="0">
                    <a:latin typeface="Symbol" panose="05050102010706020507" pitchFamily="18" charset="2"/>
                  </a:rPr>
                  <a:t> </a:t>
                </a:r>
                <a:r>
                  <a:rPr lang="en-US" sz="3200" dirty="0" smtClean="0">
                    <a:latin typeface="Helvetica" panose="020B0500000000000000" pitchFamily="34" charset="0"/>
                  </a:rPr>
                  <a:t>defined via fluorescence quantum yield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52400" y="1524000"/>
                <a:ext cx="4038600" cy="4756150"/>
              </a:xfrm>
              <a:blipFill rotWithShape="1">
                <a:blip r:embed="rId3"/>
                <a:stretch>
                  <a:fillRect l="-1659" t="-2436" r="-2112" b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0"/>
            <a:ext cx="199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</a:rPr>
              <a:t>Solvent-Induced Swelling</a:t>
            </a:r>
            <a:endParaRPr lang="en-US" sz="14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Picture 11" descr="academicSymbolWdm_copu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535621"/>
              </p:ext>
            </p:extLst>
          </p:nvPr>
        </p:nvGraphicFramePr>
        <p:xfrm>
          <a:off x="5410200" y="4867274"/>
          <a:ext cx="2953484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8" name="Equation" r:id="rId5" imgW="1320227" imgH="241195" progId="Equation.3">
                  <p:embed/>
                </p:oleObj>
              </mc:Choice>
              <mc:Fallback>
                <p:oleObj name="Equation" r:id="rId5" imgW="1320227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867274"/>
                        <a:ext cx="2953484" cy="55245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330487"/>
              </p:ext>
            </p:extLst>
          </p:nvPr>
        </p:nvGraphicFramePr>
        <p:xfrm>
          <a:off x="5683250" y="1585913"/>
          <a:ext cx="24368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9" name="Equation" r:id="rId7" imgW="1066680" imgH="253800" progId="Equation.3">
                  <p:embed/>
                </p:oleObj>
              </mc:Choice>
              <mc:Fallback>
                <p:oleObj name="Equation" r:id="rId7" imgW="10666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0" y="1585913"/>
                        <a:ext cx="2436813" cy="5715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284787"/>
              </p:ext>
            </p:extLst>
          </p:nvPr>
        </p:nvGraphicFramePr>
        <p:xfrm>
          <a:off x="5478463" y="3103563"/>
          <a:ext cx="2786062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0" name="Equation" r:id="rId9" imgW="1193760" imgH="253800" progId="Equation.3">
                  <p:embed/>
                </p:oleObj>
              </mc:Choice>
              <mc:Fallback>
                <p:oleObj name="Equation" r:id="rId9" imgW="11937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8463" y="3103563"/>
                        <a:ext cx="2786062" cy="593725"/>
                      </a:xfrm>
                      <a:prstGeom prst="rect">
                        <a:avLst/>
                      </a:prstGeom>
                      <a:solidFill>
                        <a:schemeClr val="bg2">
                          <a:lumMod val="5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953000" y="2295524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Helvetica" panose="020B0500000000000000" pitchFamily="34" charset="0"/>
              </a:rPr>
              <a:t>Multiple energy transfer probability</a:t>
            </a:r>
          </a:p>
          <a:p>
            <a:r>
              <a:rPr lang="en-US" i="1" dirty="0">
                <a:latin typeface="Helvetica" panose="020B0500000000000000" pitchFamily="34" charset="0"/>
              </a:rPr>
              <a:t>	</a:t>
            </a:r>
            <a:r>
              <a:rPr lang="en-US" i="1" dirty="0" smtClean="0">
                <a:latin typeface="Helvetica" panose="020B0500000000000000" pitchFamily="34" charset="0"/>
              </a:rPr>
              <a:t>Defined from Random Walk</a:t>
            </a:r>
            <a:endParaRPr lang="en-US" i="1" dirty="0">
              <a:latin typeface="Helvetica" panose="020B0500000000000000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98361" y="3895724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Helvetica" panose="020B0500000000000000" pitchFamily="34" charset="0"/>
              </a:rPr>
              <a:t>As lattice spacing increases, </a:t>
            </a:r>
          </a:p>
          <a:p>
            <a:r>
              <a:rPr lang="en-US" i="1" dirty="0" smtClean="0">
                <a:latin typeface="Helvetica" panose="020B0500000000000000" pitchFamily="34" charset="0"/>
              </a:rPr>
              <a:t>	  p</a:t>
            </a:r>
            <a:r>
              <a:rPr lang="en-US" i="1" baseline="-25000" dirty="0" smtClean="0">
                <a:latin typeface="Helvetica" panose="020B0500000000000000" pitchFamily="34" charset="0"/>
              </a:rPr>
              <a:t>et</a:t>
            </a:r>
            <a:r>
              <a:rPr lang="en-US" i="1" dirty="0" smtClean="0">
                <a:latin typeface="Helvetica" panose="020B0500000000000000" pitchFamily="34" charset="0"/>
              </a:rPr>
              <a:t> reduced by f </a:t>
            </a:r>
            <a:r>
              <a:rPr lang="en-US" baseline="30000" dirty="0">
                <a:latin typeface="Helvetica" panose="020B0500000000000000" pitchFamily="34" charset="0"/>
              </a:rPr>
              <a:t>4</a:t>
            </a:r>
            <a:r>
              <a:rPr lang="en-US" baseline="30000" dirty="0" smtClean="0">
                <a:latin typeface="Helvetica" panose="020B0500000000000000" pitchFamily="34" charset="0"/>
              </a:rPr>
              <a:t>/3</a:t>
            </a:r>
            <a:endParaRPr lang="en-US" dirty="0">
              <a:latin typeface="Helvetica" panose="020B0500000000000000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01176" y="5583792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Helvetica" panose="020B0500000000000000" pitchFamily="34" charset="0"/>
              </a:rPr>
              <a:t>Experimental quenching efficiency</a:t>
            </a:r>
            <a:endParaRPr lang="en-US" i="1" dirty="0">
              <a:latin typeface="Helvetica" panose="020B0500000000000000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211669"/>
            <a:ext cx="4767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+mj-lt"/>
              </a:rPr>
              <a:t>Förster</a:t>
            </a:r>
            <a:r>
              <a:rPr lang="en-US" sz="1200" dirty="0">
                <a:latin typeface="+mj-lt"/>
              </a:rPr>
              <a:t>, T. 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i="1" dirty="0">
                <a:latin typeface="+mj-lt"/>
              </a:rPr>
              <a:t>Ann. Phys.</a:t>
            </a:r>
            <a:r>
              <a:rPr lang="en-US" sz="1200" dirty="0">
                <a:latin typeface="+mj-lt"/>
              </a:rPr>
              <a:t> </a:t>
            </a:r>
            <a:r>
              <a:rPr lang="en-US" sz="1200" b="1" dirty="0">
                <a:latin typeface="+mj-lt"/>
              </a:rPr>
              <a:t>1948</a:t>
            </a:r>
            <a:r>
              <a:rPr lang="en-US" sz="1200" dirty="0">
                <a:latin typeface="+mj-lt"/>
              </a:rPr>
              <a:t>, </a:t>
            </a:r>
            <a:r>
              <a:rPr lang="en-US" sz="1200" i="1" dirty="0">
                <a:latin typeface="+mj-lt"/>
              </a:rPr>
              <a:t>437</a:t>
            </a:r>
            <a:r>
              <a:rPr lang="en-US" sz="1200" dirty="0">
                <a:latin typeface="+mj-lt"/>
              </a:rPr>
              <a:t>, 55-75</a:t>
            </a:r>
            <a:endParaRPr lang="en-US" sz="1200" dirty="0" smtClean="0">
              <a:latin typeface="+mj-lt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j-lt"/>
              </a:rPr>
              <a:t>Bardeen</a:t>
            </a:r>
            <a:r>
              <a:rPr lang="en-US" sz="1200" dirty="0">
                <a:latin typeface="+mj-lt"/>
              </a:rPr>
              <a:t>, C. J</a:t>
            </a:r>
            <a:r>
              <a:rPr lang="en-US" sz="1200" dirty="0" smtClean="0">
                <a:latin typeface="+mj-lt"/>
              </a:rPr>
              <a:t>. </a:t>
            </a:r>
            <a:r>
              <a:rPr lang="en-US" sz="1200" i="1" dirty="0" err="1">
                <a:latin typeface="+mj-lt"/>
              </a:rPr>
              <a:t>Annu</a:t>
            </a:r>
            <a:r>
              <a:rPr lang="en-US" sz="1200" i="1" dirty="0">
                <a:latin typeface="+mj-lt"/>
              </a:rPr>
              <a:t>. Rev. Phys. Chem.</a:t>
            </a:r>
            <a:r>
              <a:rPr lang="en-US" sz="1200" dirty="0">
                <a:latin typeface="+mj-lt"/>
              </a:rPr>
              <a:t> </a:t>
            </a:r>
            <a:r>
              <a:rPr lang="en-US" sz="1200" b="1" dirty="0">
                <a:latin typeface="+mj-lt"/>
              </a:rPr>
              <a:t>2014</a:t>
            </a:r>
            <a:r>
              <a:rPr lang="en-US" sz="1200" dirty="0">
                <a:latin typeface="+mj-lt"/>
              </a:rPr>
              <a:t>, </a:t>
            </a:r>
            <a:r>
              <a:rPr lang="en-US" sz="1200" i="1" dirty="0">
                <a:latin typeface="+mj-lt"/>
              </a:rPr>
              <a:t>65</a:t>
            </a:r>
            <a:r>
              <a:rPr lang="en-US" sz="1200" dirty="0">
                <a:latin typeface="+mj-lt"/>
              </a:rPr>
              <a:t>, 127-148</a:t>
            </a:r>
            <a:r>
              <a:rPr lang="en-US" sz="1200" dirty="0" smtClean="0">
                <a:latin typeface="+mj-lt"/>
              </a:rPr>
              <a:t>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j-lt"/>
              </a:rPr>
              <a:t>Groff, L. C., Jiang, Y., Wang X., and McNeill, J. D. </a:t>
            </a:r>
            <a:r>
              <a:rPr lang="en-US" sz="1200" b="1" dirty="0" smtClean="0">
                <a:latin typeface="+mj-lt"/>
              </a:rPr>
              <a:t>2015</a:t>
            </a:r>
            <a:r>
              <a:rPr lang="en-US" sz="1200" dirty="0" smtClean="0">
                <a:latin typeface="+mj-lt"/>
              </a:rPr>
              <a:t>, in final preparation.</a:t>
            </a:r>
            <a:endParaRPr lang="en-US" sz="12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429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Lattice Modeling Results</a:t>
            </a:r>
            <a:endParaRPr lang="en-US" sz="2800" dirty="0">
              <a:latin typeface="Helvetica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1720850"/>
            <a:ext cx="4220634" cy="4756150"/>
          </a:xfrm>
        </p:spPr>
        <p:txBody>
          <a:bodyPr>
            <a:normAutofit fontScale="70000" lnSpcReduction="20000"/>
          </a:bodyPr>
          <a:lstStyle/>
          <a:p>
            <a:pPr>
              <a:buClr>
                <a:srgbClr val="7030A0"/>
              </a:buClr>
            </a:pPr>
            <a:r>
              <a:rPr lang="en-US" sz="3400" dirty="0" smtClean="0">
                <a:latin typeface="Helvetica" panose="020B0500000000000000" pitchFamily="34" charset="0"/>
              </a:rPr>
              <a:t>Model reproduces experimental </a:t>
            </a:r>
            <a:r>
              <a:rPr lang="en-US" sz="3400" i="1" dirty="0" smtClean="0">
                <a:latin typeface="Symbol" panose="05050102010706020507" pitchFamily="18" charset="2"/>
              </a:rPr>
              <a:t>h</a:t>
            </a:r>
            <a:r>
              <a:rPr lang="en-US" sz="3400" dirty="0" smtClean="0">
                <a:latin typeface="Helvetica" panose="020B0500000000000000" pitchFamily="34" charset="0"/>
              </a:rPr>
              <a:t>, </a:t>
            </a:r>
            <a:r>
              <a:rPr lang="en-US" sz="3400" dirty="0" smtClean="0">
                <a:latin typeface="Symbol" panose="05050102010706020507" pitchFamily="18" charset="2"/>
              </a:rPr>
              <a:t>t</a:t>
            </a:r>
            <a:r>
              <a:rPr lang="en-US" sz="3400" dirty="0" smtClean="0">
                <a:latin typeface="Helvetica" panose="020B0500000000000000" pitchFamily="34" charset="0"/>
              </a:rPr>
              <a:t> well</a:t>
            </a:r>
          </a:p>
          <a:p>
            <a:pPr lvl="1">
              <a:buClr>
                <a:srgbClr val="7030A0"/>
              </a:buClr>
            </a:pPr>
            <a:r>
              <a:rPr lang="en-US" sz="2900" dirty="0" smtClean="0">
                <a:latin typeface="Helvetica" panose="020B0500000000000000" pitchFamily="34" charset="0"/>
              </a:rPr>
              <a:t>For low to moderate %THF</a:t>
            </a:r>
          </a:p>
          <a:p>
            <a:pPr lvl="1">
              <a:buClr>
                <a:srgbClr val="7030A0"/>
              </a:buClr>
            </a:pPr>
            <a:r>
              <a:rPr lang="en-US" sz="2900" i="1" dirty="0" smtClean="0">
                <a:latin typeface="Symbol" panose="05050102010706020507" pitchFamily="18" charset="2"/>
              </a:rPr>
              <a:t>b</a:t>
            </a:r>
            <a:r>
              <a:rPr lang="en-US" sz="2900" dirty="0" smtClean="0">
                <a:latin typeface="Helvetica" panose="020B0500000000000000" pitchFamily="34" charset="0"/>
              </a:rPr>
              <a:t> reproduced well for PFBT</a:t>
            </a:r>
          </a:p>
          <a:p>
            <a:pPr>
              <a:buClr>
                <a:srgbClr val="7030A0"/>
              </a:buClr>
            </a:pPr>
            <a:r>
              <a:rPr lang="en-US" sz="3400" dirty="0" smtClean="0">
                <a:latin typeface="Helvetica" panose="020B0500000000000000" pitchFamily="34" charset="0"/>
              </a:rPr>
              <a:t>Model divergence ascribed to coexistence of CPN/polymer at moderate to high THF concentrations</a:t>
            </a:r>
            <a:endParaRPr lang="en-US" sz="2900" dirty="0" smtClean="0">
              <a:latin typeface="Helvetica" panose="020B0500000000000000" pitchFamily="34" charset="0"/>
            </a:endParaRPr>
          </a:p>
          <a:p>
            <a:pPr>
              <a:buClr>
                <a:srgbClr val="7030A0"/>
              </a:buClr>
            </a:pPr>
            <a:r>
              <a:rPr lang="en-US" sz="3400" dirty="0" smtClean="0">
                <a:latin typeface="Helvetica" panose="020B0500000000000000" pitchFamily="34" charset="0"/>
              </a:rPr>
              <a:t>CPN energy transfer rate constant calculated from </a:t>
            </a:r>
            <a:r>
              <a:rPr lang="en-US" sz="3400" i="1" dirty="0" smtClean="0">
                <a:latin typeface="Helvetica" panose="020B0500000000000000" pitchFamily="34" charset="0"/>
              </a:rPr>
              <a:t>p</a:t>
            </a:r>
            <a:r>
              <a:rPr lang="en-US" sz="3400" i="1" baseline="-25000" dirty="0" smtClean="0">
                <a:latin typeface="Helvetica" panose="020B0500000000000000" pitchFamily="34" charset="0"/>
              </a:rPr>
              <a:t>et</a:t>
            </a:r>
          </a:p>
          <a:p>
            <a:pPr lvl="1">
              <a:buClr>
                <a:srgbClr val="7030A0"/>
              </a:buClr>
            </a:pPr>
            <a:r>
              <a:rPr lang="en-US" sz="2900" dirty="0" smtClean="0">
                <a:latin typeface="Helvetica" panose="020B0500000000000000" pitchFamily="34" charset="0"/>
              </a:rPr>
              <a:t>10-60x higher than polymer ET rate constants</a:t>
            </a:r>
          </a:p>
          <a:p>
            <a:pPr lvl="1">
              <a:buClr>
                <a:srgbClr val="7030A0"/>
              </a:buClr>
            </a:pPr>
            <a:r>
              <a:rPr lang="en-US" sz="2900" dirty="0" smtClean="0">
                <a:latin typeface="Helvetica" panose="020B0500000000000000" pitchFamily="34" charset="0"/>
              </a:rPr>
              <a:t>Agrees with experimental anisotropy fit results</a:t>
            </a:r>
            <a:r>
              <a:rPr lang="en-US" sz="2900" i="1" baseline="-25000" dirty="0" smtClean="0">
                <a:latin typeface="Helvetica" panose="020B0500000000000000" pitchFamily="34" charset="0"/>
              </a:rPr>
              <a:t> </a:t>
            </a:r>
          </a:p>
          <a:p>
            <a:pPr marL="400050" lvl="2" indent="0">
              <a:buClr>
                <a:srgbClr val="7030A0"/>
              </a:buClr>
              <a:buNone/>
            </a:pPr>
            <a:endParaRPr lang="en-US" sz="2500" dirty="0">
              <a:latin typeface="Helvetica" panose="020B0500000000000000" pitchFamily="34" charset="0"/>
            </a:endParaRPr>
          </a:p>
          <a:p>
            <a:pPr>
              <a:buClr>
                <a:srgbClr val="7030A0"/>
              </a:buClr>
            </a:pPr>
            <a:endParaRPr lang="en-US" sz="3400" i="1" baseline="-25000" dirty="0" smtClean="0">
              <a:latin typeface="Helvetica" panose="020B0500000000000000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199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</a:rPr>
              <a:t>Solvent-Induced Swelling</a:t>
            </a:r>
            <a:endParaRPr lang="en-US" sz="14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C:\Users\Louis\Desktop\Simulations\2014-Lattice Gas Model\Jason Code Results\SwellingPaper SimFig MEHPPV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390" y="1704974"/>
            <a:ext cx="4539696" cy="180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C:\Users\Louis\Desktop\Simulations\2014-Lattice Gas Model\Jason Code Results\SwellingPaper SimFig PFBT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034" y="3755334"/>
            <a:ext cx="4618566" cy="18072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0" y="6611779"/>
            <a:ext cx="4776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n-lt"/>
              </a:rPr>
              <a:t>Groff, L. C., Jiang, Y., Wang, X., and McNeill, J. D. </a:t>
            </a:r>
            <a:r>
              <a:rPr lang="en-US" sz="1200" b="1" dirty="0" smtClean="0">
                <a:latin typeface="+mn-lt"/>
              </a:rPr>
              <a:t>2015</a:t>
            </a:r>
            <a:r>
              <a:rPr lang="en-US" sz="1200" dirty="0" smtClean="0">
                <a:latin typeface="+mn-lt"/>
              </a:rPr>
              <a:t>, In final preparation.</a:t>
            </a:r>
          </a:p>
        </p:txBody>
      </p:sp>
    </p:spTree>
    <p:extLst>
      <p:ext uri="{BB962C8B-B14F-4D97-AF65-F5344CB8AC3E}">
        <p14:creationId xmlns:p14="http://schemas.microsoft.com/office/powerpoint/2010/main" val="363080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Fluorescence Quantum </a:t>
            </a:r>
            <a:b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</a:b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Yield/</a:t>
            </a:r>
            <a:r>
              <a:rPr lang="en-US" sz="2800" b="1" i="1" dirty="0" err="1" smtClean="0">
                <a:solidFill>
                  <a:srgbClr val="7030A0"/>
                </a:solidFill>
                <a:latin typeface="Helvetica" pitchFamily="34" charset="0"/>
              </a:rPr>
              <a:t>Exciton</a:t>
            </a: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 Mobility Tradeoff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rgbClr val="7030A0"/>
              </a:buClr>
            </a:pPr>
            <a:r>
              <a:rPr lang="en-US" sz="2800" dirty="0" err="1" smtClean="0">
                <a:latin typeface="Helvetica" panose="020B0500000000000000" pitchFamily="34" charset="0"/>
              </a:rPr>
              <a:t>k</a:t>
            </a:r>
            <a:r>
              <a:rPr lang="en-US" sz="2800" baseline="-25000" dirty="0" err="1" smtClean="0">
                <a:latin typeface="Helvetica" panose="020B0500000000000000" pitchFamily="34" charset="0"/>
              </a:rPr>
              <a:t>et</a:t>
            </a:r>
            <a:r>
              <a:rPr lang="en-US" sz="2800" dirty="0" smtClean="0">
                <a:latin typeface="Helvetica" panose="020B0500000000000000" pitchFamily="34" charset="0"/>
              </a:rPr>
              <a:t> is ~2x higher for MEH-PPV CPNs compared to PFBT CPNs</a:t>
            </a:r>
          </a:p>
          <a:p>
            <a:pPr lvl="1">
              <a:buClr>
                <a:srgbClr val="7030A0"/>
              </a:buClr>
            </a:pPr>
            <a:r>
              <a:rPr lang="en-US" sz="2400" dirty="0" smtClean="0">
                <a:latin typeface="Helvetica" panose="020B0500000000000000" pitchFamily="34" charset="0"/>
              </a:rPr>
              <a:t>Due to stronger transition dipole coupling in MEH-PPV</a:t>
            </a:r>
          </a:p>
          <a:p>
            <a:pPr>
              <a:buClr>
                <a:srgbClr val="7030A0"/>
              </a:buClr>
            </a:pPr>
            <a:r>
              <a:rPr lang="en-US" sz="2800" dirty="0" smtClean="0">
                <a:latin typeface="Symbol" panose="05050102010706020507" pitchFamily="18" charset="2"/>
              </a:rPr>
              <a:t>F</a:t>
            </a:r>
            <a:r>
              <a:rPr lang="en-US" sz="2800" dirty="0" smtClean="0">
                <a:latin typeface="Helvetica" panose="020B0500000000000000" pitchFamily="34" charset="0"/>
              </a:rPr>
              <a:t> is ~4x higher for PFBT CPNs compared to MEH-PPV CPNs</a:t>
            </a:r>
          </a:p>
          <a:p>
            <a:pPr lvl="1">
              <a:buClr>
                <a:srgbClr val="7030A0"/>
              </a:buClr>
            </a:pPr>
            <a:r>
              <a:rPr lang="en-US" sz="2400" dirty="0" smtClean="0">
                <a:latin typeface="Helvetica" panose="020B0500000000000000" pitchFamily="34" charset="0"/>
              </a:rPr>
              <a:t>Weaker coupling/more isolated </a:t>
            </a:r>
            <a:r>
              <a:rPr lang="en-US" sz="2400" dirty="0" err="1" smtClean="0">
                <a:latin typeface="Helvetica" panose="020B0500000000000000" pitchFamily="34" charset="0"/>
              </a:rPr>
              <a:t>chromophores</a:t>
            </a:r>
            <a:endParaRPr lang="en-US" sz="2400" dirty="0" smtClean="0">
              <a:latin typeface="Helvetica" panose="020B0500000000000000" pitchFamily="34" charset="0"/>
            </a:endParaRPr>
          </a:p>
          <a:p>
            <a:pPr>
              <a:buClr>
                <a:srgbClr val="7030A0"/>
              </a:buClr>
            </a:pPr>
            <a:r>
              <a:rPr lang="en-US" sz="2800" dirty="0" smtClean="0">
                <a:latin typeface="Helvetica" panose="020B0500000000000000" pitchFamily="34" charset="0"/>
              </a:rPr>
              <a:t>Increased </a:t>
            </a:r>
            <a:r>
              <a:rPr lang="en-US" sz="2800" dirty="0" err="1" smtClean="0">
                <a:latin typeface="Helvetica" panose="020B0500000000000000" pitchFamily="34" charset="0"/>
              </a:rPr>
              <a:t>exciton</a:t>
            </a:r>
            <a:r>
              <a:rPr lang="en-US" sz="2800" dirty="0" smtClean="0">
                <a:latin typeface="Helvetica" panose="020B0500000000000000" pitchFamily="34" charset="0"/>
              </a:rPr>
              <a:t> motion efficiently funnels </a:t>
            </a:r>
            <a:r>
              <a:rPr lang="en-US" sz="2800" dirty="0" err="1" smtClean="0">
                <a:latin typeface="Helvetica" panose="020B0500000000000000" pitchFamily="34" charset="0"/>
              </a:rPr>
              <a:t>excitons</a:t>
            </a:r>
            <a:r>
              <a:rPr lang="en-US" sz="2800" dirty="0" smtClean="0">
                <a:latin typeface="Helvetica" panose="020B0500000000000000" pitchFamily="34" charset="0"/>
              </a:rPr>
              <a:t> to defect quenchers</a:t>
            </a:r>
          </a:p>
          <a:p>
            <a:pPr lvl="1">
              <a:buClr>
                <a:srgbClr val="7030A0"/>
              </a:buClr>
            </a:pPr>
            <a:r>
              <a:rPr lang="en-US" sz="2400" dirty="0" smtClean="0">
                <a:latin typeface="Helvetica" panose="020B0500000000000000" pitchFamily="34" charset="0"/>
              </a:rPr>
              <a:t>Reduction in lifetime</a:t>
            </a:r>
          </a:p>
          <a:p>
            <a:pPr lvl="1">
              <a:buClr>
                <a:srgbClr val="7030A0"/>
              </a:buClr>
            </a:pPr>
            <a:r>
              <a:rPr lang="en-US" sz="2400" dirty="0" smtClean="0">
                <a:latin typeface="Helvetica" panose="020B0500000000000000" pitchFamily="34" charset="0"/>
              </a:rPr>
              <a:t>Reduction in </a:t>
            </a:r>
            <a:r>
              <a:rPr lang="en-US" sz="2400" dirty="0" smtClean="0">
                <a:latin typeface="Symbol" panose="05050102010706020507" pitchFamily="18" charset="2"/>
              </a:rPr>
              <a:t>F</a:t>
            </a:r>
          </a:p>
          <a:p>
            <a:pPr lvl="1">
              <a:buClr>
                <a:srgbClr val="7030A0"/>
              </a:buClr>
            </a:pPr>
            <a:r>
              <a:rPr lang="en-US" sz="2400" dirty="0" smtClean="0">
                <a:latin typeface="Helvetica" panose="020B0500000000000000" pitchFamily="34" charset="0"/>
              </a:rPr>
              <a:t>Difficulty in determining L</a:t>
            </a:r>
            <a:r>
              <a:rPr lang="en-US" sz="2400" baseline="-25000" dirty="0" smtClean="0">
                <a:latin typeface="Helvetica" panose="020B0500000000000000" pitchFamily="34" charset="0"/>
              </a:rPr>
              <a:t>D</a:t>
            </a:r>
            <a:r>
              <a:rPr lang="en-US" sz="2400" dirty="0" smtClean="0">
                <a:latin typeface="Helvetica" panose="020B0500000000000000" pitchFamily="34" charset="0"/>
              </a:rPr>
              <a:t>, limited by defect </a:t>
            </a:r>
            <a:r>
              <a:rPr lang="en-US" sz="2400" dirty="0" smtClean="0">
                <a:latin typeface="Helvetica" panose="020B0500000000000000" pitchFamily="34" charset="0"/>
              </a:rPr>
              <a:t>concentration</a:t>
            </a:r>
            <a:endParaRPr lang="en-US" sz="2400" baseline="-25000" dirty="0" smtClean="0">
              <a:latin typeface="Helvetica" panose="020B0500000000000000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99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</a:rPr>
              <a:t>Solvent-Induced Swelling</a:t>
            </a:r>
            <a:endParaRPr lang="en-US" sz="14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611779"/>
            <a:ext cx="4776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n-lt"/>
              </a:rPr>
              <a:t>Groff, L. C., Jiang, Y., Wang, X., and McNeill, J. D. </a:t>
            </a:r>
            <a:r>
              <a:rPr lang="en-US" sz="1200" b="1" dirty="0" smtClean="0">
                <a:latin typeface="+mn-lt"/>
              </a:rPr>
              <a:t>2015</a:t>
            </a:r>
            <a:r>
              <a:rPr lang="en-US" sz="1200" dirty="0" smtClean="0">
                <a:latin typeface="+mn-lt"/>
              </a:rPr>
              <a:t>, In final preparation.</a:t>
            </a:r>
          </a:p>
        </p:txBody>
      </p:sp>
    </p:spTree>
    <p:extLst>
      <p:ext uri="{BB962C8B-B14F-4D97-AF65-F5344CB8AC3E}">
        <p14:creationId xmlns:p14="http://schemas.microsoft.com/office/powerpoint/2010/main" val="367315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Summary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24400"/>
          </a:xfrm>
        </p:spPr>
        <p:txBody>
          <a:bodyPr>
            <a:normAutofit fontScale="85000" lnSpcReduction="10000"/>
          </a:bodyPr>
          <a:lstStyle/>
          <a:p>
            <a:pPr>
              <a:buClr>
                <a:srgbClr val="7030A0"/>
              </a:buClr>
            </a:pPr>
            <a:r>
              <a:rPr lang="en-US" dirty="0" smtClean="0">
                <a:latin typeface="Helvetica" panose="020B0500000000000000" pitchFamily="34" charset="0"/>
              </a:rPr>
              <a:t>Successfully prepared </a:t>
            </a:r>
            <a:r>
              <a:rPr lang="en-US" dirty="0" err="1" smtClean="0">
                <a:latin typeface="Helvetica" panose="020B0500000000000000" pitchFamily="34" charset="0"/>
              </a:rPr>
              <a:t>redshifted</a:t>
            </a:r>
            <a:r>
              <a:rPr lang="en-US" dirty="0" smtClean="0">
                <a:latin typeface="Helvetica" panose="020B0500000000000000" pitchFamily="34" charset="0"/>
              </a:rPr>
              <a:t> PFBT CPNs with high </a:t>
            </a:r>
            <a:r>
              <a:rPr lang="en-US" dirty="0" smtClean="0">
                <a:latin typeface="Symbol" panose="05050102010706020507" pitchFamily="18" charset="2"/>
              </a:rPr>
              <a:t>F</a:t>
            </a:r>
          </a:p>
          <a:p>
            <a:pPr>
              <a:buClr>
                <a:srgbClr val="7030A0"/>
              </a:buClr>
            </a:pPr>
            <a:r>
              <a:rPr lang="en-US" dirty="0" smtClean="0">
                <a:latin typeface="Helvetica" panose="020B0500000000000000" pitchFamily="34" charset="0"/>
              </a:rPr>
              <a:t>Determined L</a:t>
            </a:r>
            <a:r>
              <a:rPr lang="en-US" baseline="-25000" dirty="0" smtClean="0">
                <a:latin typeface="Helvetica" panose="020B0500000000000000" pitchFamily="34" charset="0"/>
              </a:rPr>
              <a:t>D </a:t>
            </a:r>
            <a:r>
              <a:rPr lang="en-US" dirty="0" smtClean="0">
                <a:latin typeface="Helvetica" panose="020B0500000000000000" pitchFamily="34" charset="0"/>
              </a:rPr>
              <a:t>~12 nm for PFBT</a:t>
            </a:r>
          </a:p>
          <a:p>
            <a:pPr>
              <a:buClr>
                <a:srgbClr val="7030A0"/>
              </a:buClr>
            </a:pPr>
            <a:r>
              <a:rPr lang="en-US" dirty="0" smtClean="0">
                <a:latin typeface="Helvetica" panose="020B0500000000000000" pitchFamily="34" charset="0"/>
              </a:rPr>
              <a:t>Successfully used solvent-induced swelling to probe rates of exciton </a:t>
            </a:r>
            <a:r>
              <a:rPr lang="en-US" dirty="0" smtClean="0">
                <a:latin typeface="Helvetica" panose="020B0500000000000000" pitchFamily="34" charset="0"/>
              </a:rPr>
              <a:t>mobility using FAD</a:t>
            </a:r>
            <a:endParaRPr lang="en-US" dirty="0" smtClean="0">
              <a:latin typeface="Helvetica" panose="020B0500000000000000" pitchFamily="34" charset="0"/>
            </a:endParaRPr>
          </a:p>
          <a:p>
            <a:pPr>
              <a:buClr>
                <a:srgbClr val="7030A0"/>
              </a:buClr>
            </a:pPr>
            <a:r>
              <a:rPr lang="en-US" dirty="0" smtClean="0">
                <a:latin typeface="Helvetica" panose="020B0500000000000000" pitchFamily="34" charset="0"/>
              </a:rPr>
              <a:t>Multiple energy transfer amplified 10x-60x in CPNs versus polymer in </a:t>
            </a:r>
            <a:r>
              <a:rPr lang="en-US" dirty="0" smtClean="0">
                <a:latin typeface="Helvetica" panose="020B0500000000000000" pitchFamily="34" charset="0"/>
              </a:rPr>
              <a:t>solution</a:t>
            </a:r>
          </a:p>
          <a:p>
            <a:pPr>
              <a:buClr>
                <a:srgbClr val="7030A0"/>
              </a:buClr>
            </a:pPr>
            <a:r>
              <a:rPr lang="en-US" dirty="0" smtClean="0">
                <a:latin typeface="Helvetica" panose="020B0500000000000000" pitchFamily="34" charset="0"/>
              </a:rPr>
              <a:t>Lattice model results match well assuming oxidized defect quenchers</a:t>
            </a:r>
            <a:endParaRPr lang="en-US" dirty="0" smtClean="0">
              <a:latin typeface="Helvetica" panose="020B0500000000000000" pitchFamily="34" charset="0"/>
            </a:endParaRPr>
          </a:p>
          <a:p>
            <a:pPr>
              <a:buClr>
                <a:srgbClr val="7030A0"/>
              </a:buClr>
            </a:pPr>
            <a:r>
              <a:rPr lang="en-US" dirty="0" smtClean="0">
                <a:latin typeface="Helvetica" panose="020B0500000000000000" pitchFamily="34" charset="0"/>
              </a:rPr>
              <a:t>Tradeoff between mobility and </a:t>
            </a:r>
            <a:r>
              <a:rPr lang="en-US" dirty="0" smtClean="0">
                <a:latin typeface="Symbol" panose="05050102010706020507" pitchFamily="18" charset="2"/>
              </a:rPr>
              <a:t>F</a:t>
            </a:r>
            <a:r>
              <a:rPr lang="en-US" dirty="0" smtClean="0">
                <a:latin typeface="Helvetica" panose="020B0500000000000000" pitchFamily="34" charset="0"/>
              </a:rPr>
              <a:t> can be exploited for </a:t>
            </a:r>
            <a:r>
              <a:rPr lang="en-US" dirty="0" smtClean="0">
                <a:latin typeface="Helvetica" panose="020B0500000000000000" pitchFamily="34" charset="0"/>
              </a:rPr>
              <a:t>improvement of organic semiconductor devices</a:t>
            </a:r>
            <a:endParaRPr lang="en-US" dirty="0" smtClean="0">
              <a:latin typeface="Helvetica" panose="020B0500000000000000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40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CP Properties and Structure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99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</a:rPr>
              <a:t>Solvent-Induced Swelling</a:t>
            </a:r>
            <a:endParaRPr lang="en-US" sz="14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poly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05" y="1219200"/>
            <a:ext cx="5581095" cy="1558965"/>
          </a:xfrm>
          <a:prstGeom prst="rect">
            <a:avLst/>
          </a:prstGeom>
        </p:spPr>
      </p:pic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6172200" y="2819400"/>
            <a:ext cx="1828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 defTabSz="914400" fontAlgn="auto">
              <a:spcBef>
                <a:spcPct val="40000"/>
              </a:spcBef>
              <a:spcAft>
                <a:spcPts val="0"/>
              </a:spcAft>
              <a:buClr>
                <a:srgbClr val="6600CC"/>
              </a:buClr>
              <a:buSzPct val="110000"/>
              <a:buFont typeface="Wingdings" charset="0"/>
              <a:buNone/>
            </a:pPr>
            <a:r>
              <a:rPr lang="en-US" b="1" dirty="0">
                <a:solidFill>
                  <a:srgbClr val="000000"/>
                </a:solidFill>
                <a:latin typeface="Helvetica" panose="020B0500000000000000" pitchFamily="34" charset="0"/>
              </a:rPr>
              <a:t>c</a:t>
            </a:r>
            <a:r>
              <a:rPr lang="en-US" b="1" dirty="0" smtClean="0">
                <a:solidFill>
                  <a:srgbClr val="000000"/>
                </a:solidFill>
                <a:latin typeface="Helvetica" panose="020B0500000000000000" pitchFamily="34" charset="0"/>
              </a:rPr>
              <a:t>onjugated polymer nanoparticle</a:t>
            </a:r>
            <a:endParaRPr lang="en-US" dirty="0">
              <a:solidFill>
                <a:srgbClr val="000000"/>
              </a:solidFill>
              <a:latin typeface="Helvetica" panose="020B0500000000000000" pitchFamily="34" charset="0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3733800" y="2895600"/>
            <a:ext cx="1828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 defTabSz="914400" fontAlgn="auto">
              <a:spcBef>
                <a:spcPct val="40000"/>
              </a:spcBef>
              <a:spcAft>
                <a:spcPts val="0"/>
              </a:spcAft>
              <a:buClr>
                <a:srgbClr val="6600CC"/>
              </a:buClr>
              <a:buSzPct val="110000"/>
              <a:buFont typeface="Wingdings" charset="0"/>
              <a:buNone/>
            </a:pPr>
            <a:r>
              <a:rPr lang="en-US" b="1" dirty="0">
                <a:solidFill>
                  <a:srgbClr val="000000"/>
                </a:solidFill>
                <a:latin typeface="Helvetica" panose="020B0500000000000000" pitchFamily="34" charset="0"/>
              </a:rPr>
              <a:t>c</a:t>
            </a:r>
            <a:r>
              <a:rPr lang="en-US" b="1" dirty="0" smtClean="0">
                <a:solidFill>
                  <a:srgbClr val="000000"/>
                </a:solidFill>
                <a:latin typeface="Helvetica" panose="020B0500000000000000" pitchFamily="34" charset="0"/>
              </a:rPr>
              <a:t>onjugated polymer film</a:t>
            </a:r>
            <a:endParaRPr lang="en-US" dirty="0">
              <a:solidFill>
                <a:srgbClr val="000000"/>
              </a:solidFill>
              <a:latin typeface="Helvetica" panose="020B0500000000000000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1600200" y="2819400"/>
            <a:ext cx="1828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 defTabSz="914400" fontAlgn="auto">
              <a:spcBef>
                <a:spcPct val="40000"/>
              </a:spcBef>
              <a:spcAft>
                <a:spcPts val="0"/>
              </a:spcAft>
              <a:buClr>
                <a:srgbClr val="6600CC"/>
              </a:buClr>
              <a:buSzPct val="110000"/>
              <a:buFont typeface="Wingdings" charset="0"/>
              <a:buNone/>
            </a:pPr>
            <a:r>
              <a:rPr lang="en-US" b="1" dirty="0">
                <a:solidFill>
                  <a:srgbClr val="000000"/>
                </a:solidFill>
                <a:latin typeface="Helvetica" panose="020B0500000000000000" pitchFamily="34" charset="0"/>
              </a:rPr>
              <a:t>c</a:t>
            </a:r>
            <a:r>
              <a:rPr lang="en-US" b="1" dirty="0" smtClean="0">
                <a:solidFill>
                  <a:srgbClr val="000000"/>
                </a:solidFill>
                <a:latin typeface="Helvetica" panose="020B0500000000000000" pitchFamily="34" charset="0"/>
              </a:rPr>
              <a:t>onjugated polymer in solution</a:t>
            </a:r>
            <a:endParaRPr lang="en-US" dirty="0">
              <a:solidFill>
                <a:srgbClr val="000000"/>
              </a:solidFill>
              <a:latin typeface="Helvetica" panose="020B0500000000000000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85800" y="3856037"/>
            <a:ext cx="8001000" cy="25447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Helvetica" pitchFamily="34" charset="0"/>
              </a:rPr>
              <a:t>Properties of conjugated polymers depend critically on </a:t>
            </a:r>
            <a:r>
              <a:rPr lang="en-US" dirty="0" err="1" smtClean="0">
                <a:latin typeface="Helvetica" pitchFamily="34" charset="0"/>
              </a:rPr>
              <a:t>nanoscale</a:t>
            </a:r>
            <a:r>
              <a:rPr lang="en-US" dirty="0" smtClean="0">
                <a:latin typeface="Helvetica" pitchFamily="34" charset="0"/>
              </a:rPr>
              <a:t> structure, heterogeneity, inter/</a:t>
            </a:r>
            <a:r>
              <a:rPr lang="en-US" dirty="0" err="1" smtClean="0">
                <a:latin typeface="Helvetica" pitchFamily="34" charset="0"/>
              </a:rPr>
              <a:t>intrachain</a:t>
            </a:r>
            <a:r>
              <a:rPr lang="en-US" dirty="0" smtClean="0">
                <a:latin typeface="Helvetica" pitchFamily="34" charset="0"/>
              </a:rPr>
              <a:t> interactions and other nm scale processes</a:t>
            </a:r>
          </a:p>
          <a:p>
            <a:pPr lvl="1"/>
            <a:r>
              <a:rPr lang="en-US" dirty="0" smtClean="0">
                <a:latin typeface="Helvetica" pitchFamily="34" charset="0"/>
              </a:rPr>
              <a:t>Energy transfer and charge transfer</a:t>
            </a:r>
          </a:p>
          <a:p>
            <a:r>
              <a:rPr lang="en-US" dirty="0" smtClean="0">
                <a:latin typeface="Helvetica" pitchFamily="34" charset="0"/>
              </a:rPr>
              <a:t>CPNs comprised of one or more collapsed chains</a:t>
            </a:r>
          </a:p>
          <a:p>
            <a:pPr lvl="1"/>
            <a:r>
              <a:rPr lang="en-US" dirty="0" err="1" smtClean="0">
                <a:latin typeface="Helvetica" pitchFamily="34" charset="0"/>
              </a:rPr>
              <a:t>Nanoscale</a:t>
            </a:r>
            <a:r>
              <a:rPr lang="en-US" dirty="0" smtClean="0">
                <a:latin typeface="Helvetica" pitchFamily="34" charset="0"/>
              </a:rPr>
              <a:t>, disordered, </a:t>
            </a:r>
            <a:r>
              <a:rPr lang="en-US" dirty="0" err="1" smtClean="0">
                <a:latin typeface="Helvetica" pitchFamily="34" charset="0"/>
              </a:rPr>
              <a:t>multichromophoric</a:t>
            </a:r>
            <a:r>
              <a:rPr lang="en-US" dirty="0" smtClean="0">
                <a:latin typeface="Helvetica" pitchFamily="34" charset="0"/>
              </a:rPr>
              <a:t> system</a:t>
            </a:r>
          </a:p>
          <a:p>
            <a:pPr lvl="1"/>
            <a:r>
              <a:rPr lang="en-US" dirty="0" smtClean="0">
                <a:latin typeface="Helvetica" pitchFamily="34" charset="0"/>
              </a:rPr>
              <a:t>Studies of single CPNs provide unique perspective on </a:t>
            </a:r>
            <a:r>
              <a:rPr lang="en-US" dirty="0" err="1" smtClean="0">
                <a:latin typeface="Helvetica" pitchFamily="34" charset="0"/>
              </a:rPr>
              <a:t>nanoscale</a:t>
            </a:r>
            <a:r>
              <a:rPr lang="en-US" dirty="0" smtClean="0">
                <a:latin typeface="Helvetica" pitchFamily="34" charset="0"/>
              </a:rPr>
              <a:t> phenomena </a:t>
            </a:r>
          </a:p>
        </p:txBody>
      </p:sp>
      <p:pic>
        <p:nvPicPr>
          <p:cNvPr id="15" name="Picture 11" descr="academicSymbolWdm_copu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45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Acknowledgments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Dr. Jason McNeill</a:t>
            </a:r>
          </a:p>
          <a:p>
            <a:r>
              <a:rPr lang="en-US" dirty="0"/>
              <a:t>McNeill Group</a:t>
            </a:r>
          </a:p>
          <a:p>
            <a:pPr lvl="1"/>
            <a:r>
              <a:rPr lang="en-US" dirty="0"/>
              <a:t>Xiaoli </a:t>
            </a:r>
            <a:r>
              <a:rPr lang="en-US" dirty="0" smtClean="0"/>
              <a:t>Wang</a:t>
            </a:r>
            <a:endParaRPr lang="en-US" dirty="0"/>
          </a:p>
          <a:p>
            <a:pPr lvl="1"/>
            <a:r>
              <a:rPr lang="en-US" dirty="0"/>
              <a:t>Yifei </a:t>
            </a:r>
            <a:r>
              <a:rPr lang="en-US" dirty="0" smtClean="0"/>
              <a:t>Jiang</a:t>
            </a:r>
            <a:endParaRPr lang="en-US" dirty="0"/>
          </a:p>
          <a:p>
            <a:r>
              <a:rPr lang="en-US" dirty="0" smtClean="0"/>
              <a:t>NSF, NIH</a:t>
            </a:r>
          </a:p>
          <a:p>
            <a:r>
              <a:rPr lang="en-US" dirty="0" smtClean="0"/>
              <a:t>Clemson </a:t>
            </a:r>
            <a:r>
              <a:rPr lang="en-US" dirty="0" smtClean="0"/>
              <a:t>University Department of Chemistry</a:t>
            </a:r>
          </a:p>
          <a:p>
            <a:r>
              <a:rPr lang="en-US" dirty="0" smtClean="0"/>
              <a:t>You for your time and </a:t>
            </a:r>
            <a:r>
              <a:rPr lang="en-US" dirty="0" smtClean="0"/>
              <a:t>patience!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 descr="National Science Foundation - Where Discoveries Beg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133600"/>
            <a:ext cx="504851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National Institutes of Health (NIH) - Turning Discovery into Heal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3229708"/>
            <a:ext cx="5067300" cy="77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6400800"/>
            <a:ext cx="1422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n-lt"/>
              </a:rPr>
              <a:t>http://www.nsf.gov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n-lt"/>
              </a:rPr>
              <a:t>http://www.nih.gov</a:t>
            </a:r>
            <a:endParaRPr lang="en-US" sz="12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55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Excited States in Conjugated Polymers &amp; CPNs: </a:t>
            </a:r>
            <a:r>
              <a:rPr lang="en-US" sz="2800" b="1" i="1" dirty="0" err="1" smtClean="0">
                <a:solidFill>
                  <a:srgbClr val="7030A0"/>
                </a:solidFill>
                <a:latin typeface="Helvetica" pitchFamily="34" charset="0"/>
              </a:rPr>
              <a:t>Frenkel</a:t>
            </a: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 </a:t>
            </a:r>
            <a:r>
              <a:rPr lang="en-US" sz="2800" b="1" i="1" dirty="0" err="1" smtClean="0">
                <a:solidFill>
                  <a:srgbClr val="7030A0"/>
                </a:solidFill>
                <a:latin typeface="Helvetica" pitchFamily="34" charset="0"/>
              </a:rPr>
              <a:t>Excitons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4648200" cy="5334000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7030A0"/>
              </a:buClr>
            </a:pPr>
            <a:r>
              <a:rPr lang="en-US" dirty="0" smtClean="0"/>
              <a:t>Chromophore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Result of delocalized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z</a:t>
            </a:r>
            <a:r>
              <a:rPr lang="en-US" dirty="0" smtClean="0"/>
              <a:t> orbitals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Individual </a:t>
            </a:r>
            <a:r>
              <a:rPr lang="en-US" dirty="0"/>
              <a:t>chromophores are </a:t>
            </a:r>
            <a:r>
              <a:rPr lang="en-US" dirty="0" smtClean="0"/>
              <a:t>~2-8 </a:t>
            </a:r>
            <a:r>
              <a:rPr lang="en-US" dirty="0"/>
              <a:t>monomer units in </a:t>
            </a:r>
            <a:r>
              <a:rPr lang="en-US" dirty="0" smtClean="0"/>
              <a:t>length</a:t>
            </a:r>
          </a:p>
          <a:p>
            <a:pPr>
              <a:buClr>
                <a:srgbClr val="7030A0"/>
              </a:buClr>
            </a:pPr>
            <a:r>
              <a:rPr lang="en-US" dirty="0" smtClean="0"/>
              <a:t>Molecular/</a:t>
            </a:r>
            <a:r>
              <a:rPr lang="en-US" dirty="0" err="1" smtClean="0"/>
              <a:t>Frenkel</a:t>
            </a:r>
            <a:r>
              <a:rPr lang="en-US" dirty="0" smtClean="0"/>
              <a:t> Exciton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Delocalized Excitation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Interacting transition dipoles between adjacent chromophores (perturbation theory) 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953000" y="1600200"/>
            <a:ext cx="4145639" cy="1086966"/>
            <a:chOff x="121561" y="1351434"/>
            <a:chExt cx="4526639" cy="1276654"/>
          </a:xfrm>
        </p:grpSpPr>
        <p:sp>
          <p:nvSpPr>
            <p:cNvPr id="15" name="Oval 14"/>
            <p:cNvSpPr/>
            <p:nvPr/>
          </p:nvSpPr>
          <p:spPr>
            <a:xfrm>
              <a:off x="179962" y="1752600"/>
              <a:ext cx="4353938" cy="838200"/>
            </a:xfrm>
            <a:prstGeom prst="ellipse">
              <a:avLst/>
            </a:prstGeom>
            <a:gradFill>
              <a:gsLst>
                <a:gs pos="0">
                  <a:schemeClr val="accent6">
                    <a:shade val="51000"/>
                    <a:satMod val="130000"/>
                    <a:lumMod val="100000"/>
                  </a:schemeClr>
                </a:gs>
                <a:gs pos="50000">
                  <a:schemeClr val="accent6">
                    <a:shade val="93000"/>
                    <a:satMod val="130000"/>
                    <a:lumMod val="79000"/>
                    <a:lumOff val="21000"/>
                    <a:alpha val="63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path path="circle">
                <a:fillToRect l="100000" t="100000"/>
              </a:path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6358584"/>
                </p:ext>
              </p:extLst>
            </p:nvPr>
          </p:nvGraphicFramePr>
          <p:xfrm>
            <a:off x="121561" y="1351434"/>
            <a:ext cx="4526639" cy="12766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83" name="CS ChemDraw Drawing" r:id="rId3" imgW="11275619" imgH="3181680" progId="ChemDraw.Document.6.0">
                    <p:embed/>
                  </p:oleObj>
                </mc:Choice>
                <mc:Fallback>
                  <p:oleObj name="CS ChemDraw Drawing" r:id="rId3" imgW="11275619" imgH="3181680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21561" y="1351434"/>
                          <a:ext cx="4526639" cy="127665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TextBox 17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7" name="Picture 49" descr="exciton diffus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779837"/>
            <a:ext cx="3048000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6400800"/>
            <a:ext cx="5556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j-lt"/>
              </a:rPr>
              <a:t>Frenkel, J. </a:t>
            </a:r>
            <a:r>
              <a:rPr lang="en-US" sz="1200" i="1" dirty="0" smtClean="0">
                <a:latin typeface="+mj-lt"/>
              </a:rPr>
              <a:t>Phys. Rev.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b="1" dirty="0" smtClean="0">
                <a:latin typeface="+mj-lt"/>
              </a:rPr>
              <a:t>1931</a:t>
            </a:r>
            <a:r>
              <a:rPr lang="en-US" sz="1200" dirty="0" smtClean="0">
                <a:latin typeface="+mj-lt"/>
              </a:rPr>
              <a:t>, 37, 1276-1294.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j-lt"/>
              </a:rPr>
              <a:t>Kasha, M. Rawls, H. R., and Ashraf El-</a:t>
            </a:r>
            <a:r>
              <a:rPr lang="en-US" sz="1200" dirty="0" err="1" smtClean="0">
                <a:latin typeface="+mj-lt"/>
              </a:rPr>
              <a:t>Bayoumi</a:t>
            </a:r>
            <a:r>
              <a:rPr lang="en-US" sz="1200" dirty="0" smtClean="0">
                <a:latin typeface="+mj-lt"/>
              </a:rPr>
              <a:t>, M. </a:t>
            </a:r>
            <a:r>
              <a:rPr lang="en-US" sz="1200" i="1" dirty="0" smtClean="0">
                <a:latin typeface="+mj-lt"/>
              </a:rPr>
              <a:t>Pure Appl. Chem.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b="1" dirty="0" smtClean="0">
                <a:latin typeface="+mj-lt"/>
              </a:rPr>
              <a:t>1965</a:t>
            </a:r>
            <a:r>
              <a:rPr lang="en-US" sz="1200" dirty="0" smtClean="0">
                <a:latin typeface="+mj-lt"/>
              </a:rPr>
              <a:t>, 11, 371-392</a:t>
            </a:r>
          </a:p>
        </p:txBody>
      </p:sp>
      <p:pic>
        <p:nvPicPr>
          <p:cNvPr id="11" name="Picture 11" descr="academicSymbolWdm_copu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98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Excited States in Conjugated Polymers &amp; CPNs: Dimer Model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371600"/>
                <a:ext cx="4648200" cy="533400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rgbClr val="7030A0"/>
                  </a:buClr>
                </a:pPr>
                <a:r>
                  <a:rPr lang="en-US" dirty="0" smtClean="0"/>
                  <a:t>Simplest Case: Dimer</a:t>
                </a:r>
              </a:p>
              <a:p>
                <a:pPr lvl="1">
                  <a:buClr>
                    <a:srgbClr val="7030A0"/>
                  </a:buClr>
                </a:pPr>
                <a:r>
                  <a:rPr lang="en-US" dirty="0" smtClean="0"/>
                  <a:t>Zero-order: two isolated chromophores</a:t>
                </a:r>
              </a:p>
              <a:p>
                <a:pPr lvl="1">
                  <a:buClr>
                    <a:srgbClr val="7030A0"/>
                  </a:buClr>
                </a:pPr>
                <a:r>
                  <a:rPr lang="en-US" dirty="0"/>
                  <a:t>Introduce perturbation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</m:acc>
                  </m:oMath>
                </a14:m>
                <a:endParaRPr lang="en-US" dirty="0"/>
              </a:p>
              <a:p>
                <a:pPr lvl="2">
                  <a:buClr>
                    <a:srgbClr val="7030A0"/>
                  </a:buClr>
                </a:pPr>
                <a:r>
                  <a:rPr lang="en-US" dirty="0"/>
                  <a:t>Linear Combinations of Zero-Order States</a:t>
                </a:r>
              </a:p>
              <a:p>
                <a:pPr lvl="2">
                  <a:buClr>
                    <a:srgbClr val="7030A0"/>
                  </a:buClr>
                </a:pPr>
                <a:r>
                  <a:rPr lang="en-US" dirty="0">
                    <a:ea typeface="Cambria Math"/>
                  </a:rPr>
                  <a:t>First-order states and energy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∝</m:t>
                    </m:r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𝑑𝑑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latin typeface="Symbol" panose="05050102010706020507" pitchFamily="18" charset="2"/>
                  </a:rPr>
                  <a:t>D</a:t>
                </a:r>
                <a:r>
                  <a:rPr lang="en-US" dirty="0"/>
                  <a:t>E</a:t>
                </a:r>
                <a:r>
                  <a:rPr lang="en-US" baseline="30000" dirty="0"/>
                  <a:t>(0</a:t>
                </a:r>
                <a:r>
                  <a:rPr lang="en-US" baseline="30000" dirty="0" smtClean="0"/>
                  <a:t>)</a:t>
                </a:r>
                <a:endParaRPr lang="en-US" dirty="0" smtClean="0"/>
              </a:p>
              <a:p>
                <a:pPr lvl="1">
                  <a:buClr>
                    <a:srgbClr val="7030A0"/>
                  </a:buClr>
                </a:pPr>
                <a:r>
                  <a:rPr lang="en-US" dirty="0" smtClean="0"/>
                  <a:t>Different </a:t>
                </a:r>
                <a:r>
                  <a:rPr lang="en-US" dirty="0"/>
                  <a:t>States/energy for non-degenerate and degenerate </a:t>
                </a:r>
                <a:r>
                  <a:rPr lang="en-US" dirty="0" smtClean="0"/>
                  <a:t>cases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71600"/>
                <a:ext cx="4648200" cy="5334000"/>
              </a:xfrm>
              <a:blipFill rotWithShape="1">
                <a:blip r:embed="rId2"/>
                <a:stretch>
                  <a:fillRect l="-2883" t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715000" y="1374378"/>
                <a:ext cx="2560550" cy="94987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5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500" i="1"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en-US" sz="25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500" i="1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5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500" i="1"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2500" i="1">
                              <a:latin typeface="Cambria Math"/>
                            </a:rPr>
                            <m:t>(0)</m:t>
                          </m:r>
                        </m:sup>
                      </m:sSup>
                      <m:r>
                        <a:rPr lang="en-US" sz="2500" i="1">
                          <a:latin typeface="Cambria Math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5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500" i="1">
                              <a:latin typeface="Cambria Math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US" dirty="0" smtClean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</a:t>
                </a:r>
                <a:r>
                  <a:rPr lang="en-US" sz="2400" i="1" dirty="0" smtClean="0"/>
                  <a:t>Hamiltonian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1374378"/>
                <a:ext cx="2560550" cy="949875"/>
              </a:xfrm>
              <a:prstGeom prst="rect">
                <a:avLst/>
              </a:prstGeom>
              <a:blipFill rotWithShape="1">
                <a:blip r:embed="rId3"/>
                <a:stretch>
                  <a:fillRect b="-44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277122" y="2441574"/>
                <a:ext cx="3714478" cy="144462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/>
                          </a:rPr>
                          <m:t>𝐻</m:t>
                        </m:r>
                      </m:e>
                      <m:sup>
                        <m:r>
                          <a:rPr lang="en-US" sz="2500" i="1">
                            <a:latin typeface="Cambria Math"/>
                          </a:rPr>
                          <m:t>(0)</m:t>
                        </m:r>
                      </m:sup>
                    </m:sSup>
                    <m:sSubSup>
                      <m:sSubSupPr>
                        <m:ctrlPr>
                          <a:rPr lang="en-US" sz="2500" i="1"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5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500" i="1">
                                <a:latin typeface="Cambria Math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25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5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500" i="1">
                                    <a:latin typeface="Cambria Math"/>
                                  </a:rPr>
                                  <m:t>(0)</m:t>
                                </m:r>
                              </m:sup>
                            </m:sSup>
                          </m:e>
                        </m:d>
                        <m:r>
                          <a:rPr lang="en-US" sz="2500" i="1">
                            <a:latin typeface="Cambria Math"/>
                          </a:rPr>
                          <m:t>=</m:t>
                        </m:r>
                        <m:r>
                          <a:rPr lang="en-US" sz="2500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500" i="1">
                            <a:latin typeface="Cambria Math"/>
                          </a:rPr>
                          <m:t>𝑎</m:t>
                        </m:r>
                      </m:sub>
                      <m:sup>
                        <m:r>
                          <a:rPr lang="en-US" sz="2500" i="1">
                            <a:latin typeface="Cambria Math"/>
                          </a:rPr>
                          <m:t>(0)</m:t>
                        </m:r>
                      </m:sup>
                    </m:sSubSup>
                    <m:d>
                      <m:dPr>
                        <m:begChr m:val=""/>
                        <m:endChr m:val="⟩"/>
                        <m:ctrlPr>
                          <a:rPr lang="en-US" sz="25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500" i="1">
                            <a:latin typeface="Cambria Math"/>
                          </a:rPr>
                          <m:t>|</m:t>
                        </m:r>
                        <m:sSup>
                          <m:sSupPr>
                            <m:ctrlPr>
                              <a:rPr lang="en-US" sz="25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500" i="1">
                                <a:latin typeface="Cambria Math"/>
                              </a:rPr>
                              <m:t>(0)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500" dirty="0"/>
                  <a:t> </a:t>
                </a:r>
                <a:endParaRPr lang="en-US" sz="25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sz="2500" i="1">
                              <a:latin typeface="Cambria Math"/>
                            </a:rPr>
                            <m:t>(0)</m:t>
                          </m:r>
                        </m:sup>
                      </m:sSup>
                      <m:d>
                        <m:dPr>
                          <m:begChr m:val=""/>
                          <m:endChr m:val="⟩"/>
                          <m:ctrlPr>
                            <a:rPr lang="en-US" sz="25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25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latin typeface="Cambria Math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500" i="1">
                                  <a:latin typeface="Cambria Math"/>
                                </a:rPr>
                                <m:t>(0)</m:t>
                              </m:r>
                            </m:sup>
                          </m:sSup>
                        </m:e>
                      </m:d>
                      <m:r>
                        <a:rPr lang="en-US" sz="25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5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50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500" i="1"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sz="2500" i="1">
                              <a:latin typeface="Cambria Math"/>
                            </a:rPr>
                            <m:t>(0)</m:t>
                          </m:r>
                        </m:sup>
                      </m:sSubSup>
                      <m:d>
                        <m:dPr>
                          <m:begChr m:val=""/>
                          <m:endChr m:val="⟩"/>
                          <m:ctrlPr>
                            <a:rPr lang="en-US" sz="25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25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latin typeface="Cambria Math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500" i="1">
                                  <a:latin typeface="Cambria Math"/>
                                </a:rPr>
                                <m:t>(0)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500" dirty="0" smtClean="0"/>
              </a:p>
              <a:p>
                <a:r>
                  <a:rPr lang="en-US" sz="2500" i="1" dirty="0" smtClean="0"/>
                  <a:t>Zero-order states/energy</a:t>
                </a:r>
                <a:endParaRPr lang="en-US" sz="2500" i="1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122" y="2441574"/>
                <a:ext cx="3714478" cy="1444626"/>
              </a:xfrm>
              <a:prstGeom prst="rect">
                <a:avLst/>
              </a:prstGeom>
              <a:blipFill rotWithShape="1">
                <a:blip r:embed="rId4"/>
                <a:stretch>
                  <a:fillRect l="-2619" r="-1309" b="-87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364389" y="5230980"/>
                <a:ext cx="3627211" cy="94122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5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/>
                            </a:rPr>
                            <m:t>±</m:t>
                          </m:r>
                        </m:e>
                      </m:d>
                      <m:r>
                        <a:rPr lang="en-US" sz="2500" i="1">
                          <a:latin typeface="Cambria Math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5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500" i="1"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25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5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500" b="0" i="1" smtClean="0">
                          <a:latin typeface="Cambria Math"/>
                        </a:rPr>
                        <m:t>±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5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500" i="1"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25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latin typeface="Cambria Math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500" i="1">
                                  <a:latin typeface="Cambria Math"/>
                                </a:rPr>
                                <m:t>(0)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500" dirty="0" smtClean="0"/>
              </a:p>
              <a:p>
                <a:r>
                  <a:rPr lang="en-US" sz="2400" i="1" dirty="0" smtClean="0"/>
                  <a:t>First-Order Mixed States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389" y="5230980"/>
                <a:ext cx="3627211" cy="941220"/>
              </a:xfrm>
              <a:prstGeom prst="rect">
                <a:avLst/>
              </a:prstGeom>
              <a:blipFill rotWithShape="1">
                <a:blip r:embed="rId5"/>
                <a:stretch>
                  <a:fillRect l="-2513" b="-89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724400" y="4045624"/>
                <a:ext cx="4549772" cy="104810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sz="2200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sz="22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</a:rPr>
                            <m:t>𝑑𝑑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begChr m:val="⟨"/>
                                  <m:endChr m:val=""/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sz="2200" i="1">
                              <a:latin typeface="Cambria Math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begChr m:val="⟨"/>
                                  <m:endChr m:val=""/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200" dirty="0" smtClean="0"/>
              </a:p>
              <a:p>
                <a:r>
                  <a:rPr lang="en-US" sz="2200" dirty="0" smtClean="0"/>
                  <a:t>			  </a:t>
                </a:r>
                <a:r>
                  <a:rPr lang="en-US" sz="2400" i="1" dirty="0" smtClean="0"/>
                  <a:t>Perturbation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045624"/>
                <a:ext cx="4549772" cy="1048107"/>
              </a:xfrm>
              <a:prstGeom prst="rect">
                <a:avLst/>
              </a:prstGeom>
              <a:blipFill rotWithShape="1">
                <a:blip r:embed="rId6"/>
                <a:stretch>
                  <a:fillRect t="-69540" b="-5229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0" y="6581001"/>
            <a:ext cx="6899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j-lt"/>
              </a:rPr>
              <a:t>Atkins</a:t>
            </a:r>
            <a:r>
              <a:rPr lang="en-US" sz="1200" dirty="0">
                <a:latin typeface="+mj-lt"/>
              </a:rPr>
              <a:t>, P.; Friedman, R. </a:t>
            </a:r>
            <a:r>
              <a:rPr lang="en-US" sz="1200" i="1" dirty="0">
                <a:latin typeface="+mj-lt"/>
              </a:rPr>
              <a:t>Molecular Quantum Mechanics</a:t>
            </a:r>
            <a:r>
              <a:rPr lang="en-US" sz="1200" dirty="0">
                <a:latin typeface="+mj-lt"/>
              </a:rPr>
              <a:t>; Fourth ed.; Oxford University Press: New York, </a:t>
            </a:r>
            <a:r>
              <a:rPr lang="en-US" sz="1200" dirty="0" smtClean="0">
                <a:latin typeface="+mj-lt"/>
              </a:rPr>
              <a:t>2005</a:t>
            </a:r>
          </a:p>
        </p:txBody>
      </p:sp>
      <p:pic>
        <p:nvPicPr>
          <p:cNvPr id="12" name="Picture 11" descr="academicSymbolWdm_copur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19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Excited States in Conjugated Polymers &amp; CPNs: Dimer Model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4648200" cy="5334000"/>
          </a:xfrm>
        </p:spPr>
        <p:txBody>
          <a:bodyPr>
            <a:normAutofit fontScale="92500"/>
          </a:bodyPr>
          <a:lstStyle/>
          <a:p>
            <a:pPr>
              <a:buClr>
                <a:srgbClr val="7030A0"/>
              </a:buClr>
            </a:pPr>
            <a:r>
              <a:rPr lang="en-US" dirty="0" smtClean="0"/>
              <a:t>Non-degenerate chromophores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Weakly mixed states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Small energy shift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Incoherent energy transport (FRET)</a:t>
            </a:r>
            <a:endParaRPr lang="en-US" dirty="0"/>
          </a:p>
          <a:p>
            <a:pPr>
              <a:buClr>
                <a:srgbClr val="7030A0"/>
              </a:buClr>
            </a:pPr>
            <a:r>
              <a:rPr lang="en-US" dirty="0" smtClean="0"/>
              <a:t>Degenerate Chromophores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Evenly mixed states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Large energy shift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Coherent energy transport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98"/>
          <a:stretch/>
        </p:blipFill>
        <p:spPr bwMode="auto">
          <a:xfrm>
            <a:off x="6934200" y="1320464"/>
            <a:ext cx="2209800" cy="4242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127560" y="1524000"/>
                <a:ext cx="2882840" cy="173727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𝑑𝑑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𝐸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(0)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𝑑𝑑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𝐸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(0)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60" y="1524000"/>
                <a:ext cx="2882840" cy="173727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8883244" y="2473324"/>
            <a:ext cx="260756" cy="1502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603421" y="3756620"/>
                <a:ext cx="2102179" cy="150118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(0)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𝑑𝑑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(0)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(0)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𝑑𝑑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(0)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421" y="3756620"/>
                <a:ext cx="2102179" cy="150118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0" y="6581001"/>
            <a:ext cx="6899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j-lt"/>
              </a:rPr>
              <a:t>Atkins</a:t>
            </a:r>
            <a:r>
              <a:rPr lang="en-US" sz="1200" dirty="0">
                <a:latin typeface="+mj-lt"/>
              </a:rPr>
              <a:t>, P.; Friedman, R. </a:t>
            </a:r>
            <a:r>
              <a:rPr lang="en-US" sz="1200" i="1" dirty="0">
                <a:latin typeface="+mj-lt"/>
              </a:rPr>
              <a:t>Molecular Quantum Mechanics</a:t>
            </a:r>
            <a:r>
              <a:rPr lang="en-US" sz="1200" dirty="0">
                <a:latin typeface="+mj-lt"/>
              </a:rPr>
              <a:t>; Fourth ed.; Oxford University Press: New York, </a:t>
            </a:r>
            <a:r>
              <a:rPr lang="en-US" sz="1200" dirty="0" smtClean="0">
                <a:latin typeface="+mj-lt"/>
              </a:rPr>
              <a:t>2005</a:t>
            </a:r>
          </a:p>
        </p:txBody>
      </p:sp>
      <p:pic>
        <p:nvPicPr>
          <p:cNvPr id="11" name="Picture 11" descr="academicSymbolWdm_copu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534400" y="5181600"/>
            <a:ext cx="152400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584769" y="1417638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458200" y="1295400"/>
                <a:ext cx="2286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/>
                            </a:rPr>
                            <m:t>𝑑𝑑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0" y="1295400"/>
                <a:ext cx="228600" cy="253916"/>
              </a:xfrm>
              <a:prstGeom prst="rect">
                <a:avLst/>
              </a:prstGeom>
              <a:blipFill rotWithShape="1">
                <a:blip r:embed="rId6"/>
                <a:stretch>
                  <a:fillRect r="-40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420100" y="5092222"/>
                <a:ext cx="2286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/>
                            </a:rPr>
                            <m:t>𝑑𝑑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100" y="5092222"/>
                <a:ext cx="228600" cy="253916"/>
              </a:xfrm>
              <a:prstGeom prst="rect">
                <a:avLst/>
              </a:prstGeom>
              <a:blipFill rotWithShape="1">
                <a:blip r:embed="rId7"/>
                <a:stretch>
                  <a:fillRect r="-3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1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Excited States in Conjugated Polymers &amp; CPNs: Dimer Model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4648200" cy="5334000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7030A0"/>
              </a:buClr>
            </a:pPr>
            <a:r>
              <a:rPr lang="en-US" dirty="0" smtClean="0"/>
              <a:t>Non-degenerate chromophores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Weakly mixed states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Small energy shift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Describes incoherent energy transport (FRET)</a:t>
            </a:r>
            <a:endParaRPr lang="en-US" dirty="0"/>
          </a:p>
          <a:p>
            <a:pPr>
              <a:buClr>
                <a:srgbClr val="7030A0"/>
              </a:buClr>
            </a:pPr>
            <a:r>
              <a:rPr lang="en-US" dirty="0" smtClean="0"/>
              <a:t>Degenerate Chromophores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Evenly mixed states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Large energy shift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Describes coherent energy transport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5" t="33458" b="36979"/>
          <a:stretch/>
        </p:blipFill>
        <p:spPr bwMode="auto">
          <a:xfrm>
            <a:off x="5943600" y="4539146"/>
            <a:ext cx="1765792" cy="2014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644" y="1463408"/>
            <a:ext cx="3068956" cy="593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301240"/>
            <a:ext cx="3001010" cy="51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486400" y="3124200"/>
                <a:ext cx="2585195" cy="127842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500" i="1">
                              <a:latin typeface="Cambria Math"/>
                            </a:rPr>
                            <m:t>+</m:t>
                          </m:r>
                        </m:sub>
                      </m:sSub>
                      <m:r>
                        <a:rPr lang="en-US" sz="25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5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/>
                            </a:rPr>
                            <m:t>𝐸</m:t>
                          </m:r>
                        </m:e>
                        <m:sup>
                          <m:r>
                            <a:rPr lang="en-US" sz="2500" i="1">
                              <a:latin typeface="Cambria Math"/>
                            </a:rPr>
                            <m:t>(0)</m:t>
                          </m:r>
                        </m:sup>
                      </m:sSup>
                      <m:r>
                        <a:rPr lang="en-US" sz="25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5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500" i="1">
                              <a:latin typeface="Cambria Math"/>
                            </a:rPr>
                            <m:t>𝑑𝑑</m:t>
                          </m:r>
                        </m:sub>
                      </m:sSub>
                    </m:oMath>
                  </m:oMathPara>
                </a14:m>
                <a:endParaRPr lang="en-US" sz="2500" dirty="0" smtClean="0"/>
              </a:p>
              <a:p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500" i="1">
                              <a:latin typeface="Cambria Math"/>
                            </a:rPr>
                            <m:t>−</m:t>
                          </m:r>
                        </m:sub>
                      </m:sSub>
                      <m:r>
                        <a:rPr lang="en-US" sz="25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5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/>
                            </a:rPr>
                            <m:t>𝐸</m:t>
                          </m:r>
                        </m:e>
                        <m:sup>
                          <m:r>
                            <a:rPr lang="en-US" sz="2500" i="1">
                              <a:latin typeface="Cambria Math"/>
                            </a:rPr>
                            <m:t>(0)</m:t>
                          </m:r>
                        </m:sup>
                      </m:sSup>
                      <m:r>
                        <a:rPr lang="en-US" sz="25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5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500" i="1">
                              <a:latin typeface="Cambria Math"/>
                            </a:rPr>
                            <m:t>𝑑𝑑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3124200"/>
                <a:ext cx="2585195" cy="127842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 flipH="1">
            <a:off x="6695122" y="5246370"/>
            <a:ext cx="543878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05600" y="5257800"/>
                <a:ext cx="720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𝑑𝑑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5257800"/>
                <a:ext cx="720325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0" y="6581001"/>
            <a:ext cx="6899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j-lt"/>
              </a:rPr>
              <a:t>Atkins</a:t>
            </a:r>
            <a:r>
              <a:rPr lang="en-US" sz="1200" dirty="0">
                <a:latin typeface="+mj-lt"/>
              </a:rPr>
              <a:t>, P.; Friedman, R. </a:t>
            </a:r>
            <a:r>
              <a:rPr lang="en-US" sz="1200" i="1" dirty="0">
                <a:latin typeface="+mj-lt"/>
              </a:rPr>
              <a:t>Molecular Quantum Mechanics</a:t>
            </a:r>
            <a:r>
              <a:rPr lang="en-US" sz="1200" dirty="0">
                <a:latin typeface="+mj-lt"/>
              </a:rPr>
              <a:t>; Fourth ed.; Oxford University Press: New York, </a:t>
            </a:r>
            <a:r>
              <a:rPr lang="en-US" sz="1200" dirty="0" smtClean="0">
                <a:latin typeface="+mj-lt"/>
              </a:rPr>
              <a:t>2005</a:t>
            </a:r>
          </a:p>
        </p:txBody>
      </p:sp>
      <p:pic>
        <p:nvPicPr>
          <p:cNvPr id="14" name="Picture 11" descr="academicSymbolWdm_copur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20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2117</TotalTime>
  <Words>4562</Words>
  <Application>Microsoft Office PowerPoint</Application>
  <PresentationFormat>On-screen Show (4:3)</PresentationFormat>
  <Paragraphs>649</Paragraphs>
  <Slides>50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5" baseType="lpstr">
      <vt:lpstr>Office Theme</vt:lpstr>
      <vt:lpstr>1_Office Theme</vt:lpstr>
      <vt:lpstr>2_Office Theme</vt:lpstr>
      <vt:lpstr>3_Office Theme</vt:lpstr>
      <vt:lpstr>4_Office Theme</vt:lpstr>
      <vt:lpstr>6_Office Theme</vt:lpstr>
      <vt:lpstr>7_Office Theme</vt:lpstr>
      <vt:lpstr>8_Office Theme</vt:lpstr>
      <vt:lpstr>9_Office Theme</vt:lpstr>
      <vt:lpstr>11_Office Theme</vt:lpstr>
      <vt:lpstr>12_Office Theme</vt:lpstr>
      <vt:lpstr>13_Office Theme</vt:lpstr>
      <vt:lpstr>14_Office Theme</vt:lpstr>
      <vt:lpstr>CS ChemDraw Drawing</vt:lpstr>
      <vt:lpstr>Equation</vt:lpstr>
      <vt:lpstr>PowerPoint Presentation</vt:lpstr>
      <vt:lpstr>Outline</vt:lpstr>
      <vt:lpstr>Conjugated Polymers – Basic Photophysics</vt:lpstr>
      <vt:lpstr>Conjugated Polymer Nanoparticles (CPNs)</vt:lpstr>
      <vt:lpstr>CP Properties and Structure</vt:lpstr>
      <vt:lpstr>Excited States in Conjugated Polymers &amp; CPNs: Frenkel Excitons</vt:lpstr>
      <vt:lpstr>Excited States in Conjugated Polymers &amp; CPNs: Dimer Model</vt:lpstr>
      <vt:lpstr>Excited States in Conjugated Polymers &amp; CPNs: Dimer Model</vt:lpstr>
      <vt:lpstr>Excited States in Conjugated Polymers &amp; CPNs: Dimer Model</vt:lpstr>
      <vt:lpstr>Excited States in Conjugated Polymers &amp; CPNs: Exciton Transport</vt:lpstr>
      <vt:lpstr>Excited States in Conjugated Polymers &amp; CPNs: Exciton Transport</vt:lpstr>
      <vt:lpstr>Hole Polarons: Photogeneration  and Luminescence Quenching</vt:lpstr>
      <vt:lpstr>Why Study CPNs? - Devices</vt:lpstr>
      <vt:lpstr>Why Study CPNs? - Devices</vt:lpstr>
      <vt:lpstr>Why Study CPNs? – Imaging</vt:lpstr>
      <vt:lpstr>Why Study CPNs? – Imaging</vt:lpstr>
      <vt:lpstr>Why Study CPNs? – Imaging</vt:lpstr>
      <vt:lpstr>Why Study CPNs? - Photophysics</vt:lpstr>
      <vt:lpstr>Why Study CPNs? - Photophysics</vt:lpstr>
      <vt:lpstr>Why Study CPNs? - Photophysics</vt:lpstr>
      <vt:lpstr>CPN Photophysics</vt:lpstr>
      <vt:lpstr>Exciton Decay Processes in CPNs</vt:lpstr>
      <vt:lpstr>Red-shifted CPNs via Förster Resonance Energy Transfer</vt:lpstr>
      <vt:lpstr>Preparing Dye-doped CPNs</vt:lpstr>
      <vt:lpstr>Förster Resonance Energy Transfer</vt:lpstr>
      <vt:lpstr>Förster Resonance Energy Transfer</vt:lpstr>
      <vt:lpstr>Red-shifted, High Quantum  Yield Dye-doped CPNs</vt:lpstr>
      <vt:lpstr>Red-shifted, High Quantum  Yield Dye-doped CPNs</vt:lpstr>
      <vt:lpstr>Fluorescence Quenching and Lifetimes</vt:lpstr>
      <vt:lpstr>Picosecond Time-Correlated Single-Photon Counting (TCSPC) Spectroscopy</vt:lpstr>
      <vt:lpstr>Picosecond Fluorescence Lifetimes  of Dye-doped CPNs</vt:lpstr>
      <vt:lpstr>Picosecond Fluorescence  Lifetimes of Dye-doped CPNs</vt:lpstr>
      <vt:lpstr>PowerPoint Presentation</vt:lpstr>
      <vt:lpstr>PowerPoint Presentation</vt:lpstr>
      <vt:lpstr>Continuum Modeling  of Dye-Doped PFBT Fluorescence</vt:lpstr>
      <vt:lpstr>Dye-Doped PFBT CPNs: Summary</vt:lpstr>
      <vt:lpstr>Solvent-Induced Swelling of CPNs</vt:lpstr>
      <vt:lpstr>Fluorescence Quantum  Yield and Spectral Shifting</vt:lpstr>
      <vt:lpstr>Fluorescence Quantum  Yield and Spectral Shifting</vt:lpstr>
      <vt:lpstr>Fluorescence Decay Kinetics of Swelled CPNs</vt:lpstr>
      <vt:lpstr>Fluorescence Decay Kinetics of Swelled CPNs</vt:lpstr>
      <vt:lpstr>Probing Energy Transport via Fluorescence Anisotropy Decay</vt:lpstr>
      <vt:lpstr>Polarization Loss via Exciton Diffusion</vt:lpstr>
      <vt:lpstr>Picosecond Fluorescence Anisotropy Decay</vt:lpstr>
      <vt:lpstr>Picosecond Fluorescence Anisotropy Decay</vt:lpstr>
      <vt:lpstr>Discrete Lattice Modeling of Nanoparticle Swelling</vt:lpstr>
      <vt:lpstr>Lattice Modeling Results</vt:lpstr>
      <vt:lpstr>Fluorescence Quantum  Yield/Exciton Mobility Tradeoff</vt:lpstr>
      <vt:lpstr>Summary</vt:lpstr>
      <vt:lpstr>Acknowledgments</vt:lpstr>
    </vt:vector>
  </TitlesOfParts>
  <Company>Clemson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Office 2004 Test Drive User</dc:creator>
  <cp:lastModifiedBy>Louis</cp:lastModifiedBy>
  <cp:revision>141</cp:revision>
  <dcterms:created xsi:type="dcterms:W3CDTF">2009-05-29T16:23:26Z</dcterms:created>
  <dcterms:modified xsi:type="dcterms:W3CDTF">2015-11-20T02:09:32Z</dcterms:modified>
</cp:coreProperties>
</file>